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72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32" name="PlaceHolder 4"/>
          <p:cNvSpPr>
            <a:spLocks noGrp="1"/>
          </p:cNvSpPr>
          <p:nvPr>
            <p:ph type="body"/>
          </p:nvPr>
        </p:nvSpPr>
        <p:spPr>
          <a:xfrm>
            <a:off x="6231960" y="3682080"/>
            <a:ext cx="5354280" cy="18968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33" name="PlaceHolder 5"/>
          <p:cNvSpPr>
            <a:spLocks noGrp="1"/>
          </p:cNvSpPr>
          <p:nvPr>
            <p:ph type="body"/>
          </p:nvPr>
        </p:nvSpPr>
        <p:spPr>
          <a:xfrm>
            <a:off x="609480" y="3682080"/>
            <a:ext cx="5354280" cy="18968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35" name="PlaceHolder 2"/>
          <p:cNvSpPr>
            <a:spLocks noGrp="1"/>
          </p:cNvSpPr>
          <p:nvPr>
            <p:ph type="body"/>
          </p:nvPr>
        </p:nvSpPr>
        <p:spPr>
          <a:xfrm>
            <a:off x="609480" y="1604520"/>
            <a:ext cx="10972440" cy="397728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36" name="PlaceHolder 3"/>
          <p:cNvSpPr>
            <a:spLocks noGrp="1"/>
          </p:cNvSpPr>
          <p:nvPr>
            <p:ph type="body"/>
          </p:nvPr>
        </p:nvSpPr>
        <p:spPr>
          <a:xfrm>
            <a:off x="609480" y="1604520"/>
            <a:ext cx="10972440" cy="397728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pic>
        <p:nvPicPr>
          <p:cNvPr id="37" name="Рисунок 36"/>
          <p:cNvPicPr/>
          <p:nvPr/>
        </p:nvPicPr>
        <p:blipFill>
          <a:blip r:embed="rId2"/>
          <a:stretch/>
        </p:blipFill>
        <p:spPr>
          <a:xfrm>
            <a:off x="3601800" y="1604520"/>
            <a:ext cx="4987440" cy="3977280"/>
          </a:xfrm>
          <a:prstGeom prst="rect">
            <a:avLst/>
          </a:prstGeom>
          <a:ln>
            <a:noFill/>
          </a:ln>
        </p:spPr>
      </p:pic>
      <p:pic>
        <p:nvPicPr>
          <p:cNvPr id="38" name="Рисунок 37"/>
          <p:cNvPicPr/>
          <p:nvPr/>
        </p:nvPicPr>
        <p:blipFill>
          <a:blip r:embed="rId2"/>
          <a:stretch/>
        </p:blipFill>
        <p:spPr>
          <a:xfrm>
            <a:off x="3601800" y="1604520"/>
            <a:ext cx="4987440" cy="397728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16" name="PlaceHolder 3"/>
          <p:cNvSpPr>
            <a:spLocks noGrp="1"/>
          </p:cNvSpPr>
          <p:nvPr>
            <p:ph type="body"/>
          </p:nvPr>
        </p:nvSpPr>
        <p:spPr>
          <a:xfrm>
            <a:off x="609480" y="3682080"/>
            <a:ext cx="5354280" cy="18968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17" name="PlaceHolder 4"/>
          <p:cNvSpPr>
            <a:spLocks noGrp="1"/>
          </p:cNvSpPr>
          <p:nvPr>
            <p:ph type="body"/>
          </p:nvPr>
        </p:nvSpPr>
        <p:spPr>
          <a:xfrm>
            <a:off x="6231960" y="1604520"/>
            <a:ext cx="5354280" cy="397728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838080" y="6356520"/>
            <a:ext cx="2742840" cy="364680"/>
          </a:xfrm>
          <a:prstGeom prst="rect">
            <a:avLst/>
          </a:prstGeom>
        </p:spPr>
        <p:txBody>
          <a:bodyPr anchor="ctr"/>
          <a:lstStyle/>
          <a:p>
            <a:pPr>
              <a:lnSpc>
                <a:spcPct val="100000"/>
              </a:lnSpc>
            </a:pPr>
            <a:fld id="{53129D29-9F2B-428F-87C9-A877DB316941}" type="datetime">
              <a:rPr lang="en-GB" sz="1200" b="0" strike="noStrike" spc="-1">
                <a:solidFill>
                  <a:srgbClr val="8B8B8B"/>
                </a:solidFill>
                <a:uFill>
                  <a:solidFill>
                    <a:srgbClr val="FFFFFF"/>
                  </a:solidFill>
                </a:uFill>
                <a:latin typeface="Calibri"/>
              </a:rPr>
              <a:t>22/08/2020</a:t>
            </a:fld>
            <a:endParaRPr lang="en-GB" sz="1400" b="0" strike="noStrike" spc="-1">
              <a:solidFill>
                <a:srgbClr val="000000"/>
              </a:solidFill>
              <a:uFill>
                <a:solidFill>
                  <a:srgbClr val="FFFFFF"/>
                </a:solidFill>
              </a:uFill>
              <a:latin typeface="Times New Roman"/>
            </a:endParaRPr>
          </a:p>
        </p:txBody>
      </p:sp>
      <p:sp>
        <p:nvSpPr>
          <p:cNvPr id="6" name="PlaceHolder 2"/>
          <p:cNvSpPr>
            <a:spLocks noGrp="1"/>
          </p:cNvSpPr>
          <p:nvPr>
            <p:ph type="ftr"/>
          </p:nvPr>
        </p:nvSpPr>
        <p:spPr>
          <a:xfrm>
            <a:off x="4038480" y="6356520"/>
            <a:ext cx="4114440" cy="364680"/>
          </a:xfrm>
          <a:prstGeom prst="rect">
            <a:avLst/>
          </a:prstGeom>
        </p:spPr>
        <p:txBody>
          <a:bodyPr anchor="ctr"/>
          <a:lstStyle/>
          <a:p>
            <a:endParaRPr lang="en-GB" sz="2400" b="0" strike="noStrike" spc="-1">
              <a:solidFill>
                <a:srgbClr val="000000"/>
              </a:solidFill>
              <a:uFill>
                <a:solidFill>
                  <a:srgbClr val="FFFFFF"/>
                </a:solidFill>
              </a:uFill>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lstStyle/>
          <a:p>
            <a:pPr algn="r">
              <a:lnSpc>
                <a:spcPct val="100000"/>
              </a:lnSpc>
            </a:pPr>
            <a:fld id="{57BEF42E-4290-440D-B867-EC49701F922E}" type="slidenum">
              <a:rPr lang="en-GB" sz="1200" b="0" strike="noStrike" spc="-1">
                <a:solidFill>
                  <a:srgbClr val="8B8B8B"/>
                </a:solidFill>
                <a:uFill>
                  <a:solidFill>
                    <a:srgbClr val="FFFFFF"/>
                  </a:solidFill>
                </a:uFill>
                <a:latin typeface="Calibri"/>
              </a:rPr>
              <a:t>‹#›</a:t>
            </a:fld>
            <a:endParaRPr lang="en-GB" sz="1400" b="0" strike="noStrike" spc="-1">
              <a:solidFill>
                <a:srgbClr val="000000"/>
              </a:solidFill>
              <a:uFill>
                <a:solidFill>
                  <a:srgbClr val="FFFFFF"/>
                </a:solidFill>
              </a:uFill>
              <a:latin typeface="Times New Roman"/>
            </a:endParaRPr>
          </a:p>
        </p:txBody>
      </p:sp>
      <p:sp>
        <p:nvSpPr>
          <p:cNvPr id="3" name="PlaceHolder 4"/>
          <p:cNvSpPr>
            <a:spLocks noGrp="1"/>
          </p:cNvSpPr>
          <p:nvPr>
            <p:ph type="title"/>
          </p:nvPr>
        </p:nvSpPr>
        <p:spPr>
          <a:xfrm>
            <a:off x="609480" y="273600"/>
            <a:ext cx="10972440" cy="1144800"/>
          </a:xfrm>
          <a:prstGeom prst="rect">
            <a:avLst/>
          </a:prstGeom>
        </p:spPr>
        <p:txBody>
          <a:bodyPr lIns="0" tIns="0" rIns="0" bIns="0" anchor="ctr"/>
          <a:lstStyle/>
          <a:p>
            <a:r>
              <a:rPr lang="en-US" sz="1800" b="0" strike="noStrike" spc="-1">
                <a:solidFill>
                  <a:srgbClr val="000000"/>
                </a:solidFill>
                <a:uFill>
                  <a:solidFill>
                    <a:srgbClr val="FFFFFF"/>
                  </a:solidFill>
                </a:uFill>
                <a:latin typeface="Calibri"/>
              </a:rPr>
              <a:t>Click to edit the title text format</a:t>
            </a:r>
          </a:p>
        </p:txBody>
      </p:sp>
      <p:sp>
        <p:nvSpPr>
          <p:cNvPr id="4" name="PlaceHolder 5"/>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20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18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ustomShape 1"/>
          <p:cNvSpPr/>
          <p:nvPr/>
        </p:nvSpPr>
        <p:spPr>
          <a:xfrm>
            <a:off x="1523880" y="2091240"/>
            <a:ext cx="9137880" cy="215424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40" name="CustomShape 2"/>
          <p:cNvSpPr/>
          <p:nvPr/>
        </p:nvSpPr>
        <p:spPr>
          <a:xfrm>
            <a:off x="1729800" y="748440"/>
            <a:ext cx="8994960" cy="2154240"/>
          </a:xfrm>
          <a:prstGeom prst="rect">
            <a:avLst/>
          </a:prstGeom>
          <a:noFill/>
          <a:ln>
            <a:noFill/>
          </a:ln>
        </p:spPr>
        <p:style>
          <a:lnRef idx="0">
            <a:scrgbClr r="0" g="0" b="0"/>
          </a:lnRef>
          <a:fillRef idx="0">
            <a:scrgbClr r="0" g="0" b="0"/>
          </a:fillRef>
          <a:effectRef idx="0">
            <a:scrgbClr r="0" g="0" b="0"/>
          </a:effectRef>
          <a:fontRef idx="minor"/>
        </p:style>
        <p:txBody>
          <a:bodyPr lIns="101880" tIns="51120" rIns="101880" bIns="51120" anchor="ctr"/>
          <a:lstStyle/>
          <a:p>
            <a:pPr algn="ctr">
              <a:lnSpc>
                <a:spcPct val="100000"/>
              </a:lnSpc>
            </a:pPr>
            <a:r>
              <a:rPr lang="en-GB" sz="3200" b="0" strike="noStrike" cap="all" spc="-1">
                <a:solidFill>
                  <a:srgbClr val="000000"/>
                </a:solidFill>
                <a:uFill>
                  <a:solidFill>
                    <a:srgbClr val="FFFFFF"/>
                  </a:solidFill>
                </a:uFill>
                <a:latin typeface="Arial"/>
                <a:ea typeface="ＭＳ Ｐゴシック"/>
              </a:rPr>
              <a:t>LOGICAL FALLACIES (1)</a:t>
            </a:r>
            <a:endParaRPr lang="en-GB" sz="1800" b="0" strike="noStrike" spc="-1">
              <a:solidFill>
                <a:srgbClr val="000000"/>
              </a:solidFill>
              <a:uFill>
                <a:solidFill>
                  <a:srgbClr val="FFFFFF"/>
                </a:solidFill>
              </a:uFill>
              <a:latin typeface="Arial"/>
            </a:endParaRPr>
          </a:p>
        </p:txBody>
      </p:sp>
      <p:sp>
        <p:nvSpPr>
          <p:cNvPr id="41" name="CustomShape 3"/>
          <p:cNvSpPr/>
          <p:nvPr/>
        </p:nvSpPr>
        <p:spPr>
          <a:xfrm>
            <a:off x="2736000" y="3024000"/>
            <a:ext cx="6474600" cy="90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2200" b="1" strike="noStrike" spc="-1" dirty="0">
                <a:solidFill>
                  <a:srgbClr val="000000"/>
                </a:solidFill>
                <a:uFill>
                  <a:solidFill>
                    <a:srgbClr val="FFFFFF"/>
                  </a:solidFill>
                </a:uFill>
                <a:latin typeface="Arial"/>
                <a:ea typeface="Tahoma"/>
              </a:rPr>
              <a:t>Mirko Farina</a:t>
            </a:r>
            <a:endParaRPr lang="en-GB" sz="1800" b="0" strike="noStrike" spc="-1" dirty="0">
              <a:solidFill>
                <a:srgbClr val="000000"/>
              </a:solidFill>
              <a:uFill>
                <a:solidFill>
                  <a:srgbClr val="FFFFFF"/>
                </a:solidFill>
              </a:uFill>
              <a:latin typeface="Arial"/>
            </a:endParaRPr>
          </a:p>
          <a:p>
            <a:pPr algn="ctr">
              <a:lnSpc>
                <a:spcPct val="100000"/>
              </a:lnSpc>
            </a:pPr>
            <a:r>
              <a:rPr lang="en-GB" sz="2200" b="1" strike="noStrike" spc="-1" dirty="0">
                <a:solidFill>
                  <a:srgbClr val="000000"/>
                </a:solidFill>
                <a:uFill>
                  <a:solidFill>
                    <a:srgbClr val="FFFFFF"/>
                  </a:solidFill>
                </a:uFill>
                <a:latin typeface="Arial"/>
                <a:ea typeface="Tahoma"/>
              </a:rPr>
              <a:t>Assistant Professor</a:t>
            </a:r>
            <a:endParaRPr lang="en-GB" sz="1800" b="0" strike="noStrike" spc="-1" dirty="0">
              <a:solidFill>
                <a:srgbClr val="000000"/>
              </a:solidFill>
              <a:uFill>
                <a:solidFill>
                  <a:srgbClr val="FFFFFF"/>
                </a:solidFill>
              </a:uFill>
              <a:latin typeface="Arial"/>
            </a:endParaRPr>
          </a:p>
          <a:p>
            <a:pPr algn="ctr">
              <a:lnSpc>
                <a:spcPct val="100000"/>
              </a:lnSpc>
            </a:pPr>
            <a:r>
              <a:rPr lang="en-GB" sz="2200" b="1" strike="noStrike" spc="-1" dirty="0">
                <a:solidFill>
                  <a:srgbClr val="000000"/>
                </a:solidFill>
                <a:uFill>
                  <a:solidFill>
                    <a:srgbClr val="FFFFFF"/>
                  </a:solidFill>
                </a:uFill>
                <a:latin typeface="Arial"/>
                <a:ea typeface="Tahoma"/>
              </a:rPr>
              <a:t>m.farina@innopolis.ru</a:t>
            </a:r>
            <a:endParaRPr lang="en-GB" sz="1800" b="0" strike="noStrike" spc="-1" dirty="0">
              <a:solidFill>
                <a:srgbClr val="000000"/>
              </a:solidFill>
              <a:uFill>
                <a:solidFill>
                  <a:srgbClr val="FFFFFF"/>
                </a:solidFill>
              </a:uFill>
              <a:latin typeface="Arial"/>
            </a:endParaRPr>
          </a:p>
        </p:txBody>
      </p:sp>
      <p:sp>
        <p:nvSpPr>
          <p:cNvPr id="43" name="CustomShape 5"/>
          <p:cNvSpPr/>
          <p:nvPr/>
        </p:nvSpPr>
        <p:spPr>
          <a:xfrm>
            <a:off x="1365120" y="2437560"/>
            <a:ext cx="9455400" cy="3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44" name="CustomShape 6"/>
          <p:cNvSpPr/>
          <p:nvPr/>
        </p:nvSpPr>
        <p:spPr>
          <a:xfrm>
            <a:off x="927720" y="6185520"/>
            <a:ext cx="9496080" cy="297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400" b="0" strike="noStrike" spc="-1">
                <a:solidFill>
                  <a:srgbClr val="000000"/>
                </a:solidFill>
                <a:uFill>
                  <a:solidFill>
                    <a:srgbClr val="FFFFFF"/>
                  </a:solidFill>
                </a:uFill>
                <a:latin typeface="Arial"/>
                <a:ea typeface="DejaVu Sans"/>
              </a:rPr>
              <a:t>* I do not claim authorship for all texts and pictures in the presentation.</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ustomShape 1"/>
          <p:cNvSpPr/>
          <p:nvPr/>
        </p:nvSpPr>
        <p:spPr>
          <a:xfrm>
            <a:off x="962640" y="2171520"/>
            <a:ext cx="5534280" cy="3382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To illustrate the treatments of this list, we can take as an example the fallacy of Amphiboly, or “double arrangement.”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As generally interpreted, this fallacy involves an ambiguity arising from the way language is structured. So, a sign in a shop window reading, “Watch repairs here,” would seem to qualify as an amphiboly since it is unclear whether the reader is being invited to leave a watch to be repaired, or to observe repairs taking place; hence, the double</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arrangement.</a:t>
            </a:r>
            <a:endParaRPr lang="en-GB" sz="1800" b="0" strike="noStrike" spc="-1">
              <a:solidFill>
                <a:srgbClr val="000000"/>
              </a:solidFill>
              <a:uFill>
                <a:solidFill>
                  <a:srgbClr val="FFFFFF"/>
                </a:solidFill>
              </a:uFill>
              <a:latin typeface="Arial"/>
            </a:endParaRPr>
          </a:p>
        </p:txBody>
      </p:sp>
      <p:sp>
        <p:nvSpPr>
          <p:cNvPr id="79" name="CustomShape 2"/>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81" name="Picture 2"/>
          <p:cNvPicPr/>
          <p:nvPr/>
        </p:nvPicPr>
        <p:blipFill>
          <a:blip r:embed="rId2"/>
          <a:stretch/>
        </p:blipFill>
        <p:spPr>
          <a:xfrm>
            <a:off x="7821720" y="1371600"/>
            <a:ext cx="3504960" cy="3504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7404120" y="2005200"/>
            <a:ext cx="2935440" cy="255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Aristotle’s list in the </a:t>
            </a:r>
            <a:r>
              <a:rPr lang="en-GB" sz="1800" b="0" i="1" strike="noStrike" spc="-1">
                <a:solidFill>
                  <a:srgbClr val="000000"/>
                </a:solidFill>
                <a:uFill>
                  <a:solidFill>
                    <a:srgbClr val="FFFFFF"/>
                  </a:solidFill>
                </a:uFill>
                <a:latin typeface="Melior-Italic"/>
              </a:rPr>
              <a:t>Rhetoric </a:t>
            </a:r>
            <a:r>
              <a:rPr lang="en-GB" sz="1800" b="0" strike="noStrike" spc="-1">
                <a:solidFill>
                  <a:srgbClr val="000000"/>
                </a:solidFill>
                <a:uFill>
                  <a:solidFill>
                    <a:srgbClr val="FFFFFF"/>
                  </a:solidFill>
                </a:uFill>
                <a:latin typeface="Melior"/>
              </a:rPr>
              <a:t>still retains some of the original thirteen, but since his goals were different in that work, other fallacies are introduced.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In the Rhetoric Aristotle provides nine candidates</a:t>
            </a:r>
            <a:endParaRPr lang="en-GB" sz="1800" b="0" strike="noStrike" spc="-1">
              <a:solidFill>
                <a:srgbClr val="000000"/>
              </a:solidFill>
              <a:uFill>
                <a:solidFill>
                  <a:srgbClr val="FFFFFF"/>
                </a:solidFill>
              </a:uFill>
              <a:latin typeface="Arial"/>
            </a:endParaRPr>
          </a:p>
        </p:txBody>
      </p:sp>
      <p:sp>
        <p:nvSpPr>
          <p:cNvPr id="83" name="CustomShape 2"/>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85" name="Picture 2"/>
          <p:cNvPicPr/>
          <p:nvPr/>
        </p:nvPicPr>
        <p:blipFill>
          <a:blip r:embed="rId2"/>
          <a:stretch/>
        </p:blipFill>
        <p:spPr>
          <a:xfrm>
            <a:off x="1767960" y="1522080"/>
            <a:ext cx="3670200" cy="47566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ustomShape 1"/>
          <p:cNvSpPr/>
          <p:nvPr/>
        </p:nvSpPr>
        <p:spPr>
          <a:xfrm>
            <a:off x="2751120" y="2879640"/>
            <a:ext cx="7066080" cy="146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A problem may (1) arise from the particular words used; (2) involve an assertion about the whole that is true only of the part, and vice versa; (3) involve the use of indignant language; (4) involve the use of a ‘sign’, or single instance, as certain evidence</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p:txBody>
      </p:sp>
      <p:sp>
        <p:nvSpPr>
          <p:cNvPr id="87" name="CustomShape 2"/>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ustomShape 1"/>
          <p:cNvSpPr/>
          <p:nvPr/>
        </p:nvSpPr>
        <p:spPr>
          <a:xfrm>
            <a:off x="2045520" y="2566800"/>
            <a:ext cx="8666640" cy="173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(5) Represent the accidental as essential; (6) involve an argument from consequence; (7) involve a false cause; (8) omit mention of time and circumstance; (9) confuse the absolute with the particular.</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In this lecture we will see vestiges of some of these fallacies; others have dropped by the wayside.</a:t>
            </a:r>
            <a:endParaRPr lang="en-GB" sz="1800" b="0" strike="noStrike" spc="-1">
              <a:solidFill>
                <a:srgbClr val="000000"/>
              </a:solidFill>
              <a:uFill>
                <a:solidFill>
                  <a:srgbClr val="FFFFFF"/>
                </a:solidFill>
              </a:uFill>
              <a:latin typeface="Arial"/>
            </a:endParaRPr>
          </a:p>
        </p:txBody>
      </p:sp>
      <p:sp>
        <p:nvSpPr>
          <p:cNvPr id="90" name="CustomShape 2"/>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94" name="CustomShape 2"/>
          <p:cNvSpPr/>
          <p:nvPr/>
        </p:nvSpPr>
        <p:spPr>
          <a:xfrm>
            <a:off x="1710000" y="1688400"/>
            <a:ext cx="3495240" cy="365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As a tradition of fallacy developed out of the Aristotelian</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account, scholars and teachers have struggled to fit Aristotle’s</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original fallacies into their own discussions.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In many instances, such attempts were unsuccessful because the nature of Aristotle’s</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insight arose from the original (Socratic) context of a dialectical debate.</a:t>
            </a:r>
            <a:endParaRPr lang="en-GB" sz="1800" b="0" strike="noStrike" spc="-1">
              <a:solidFill>
                <a:srgbClr val="000000"/>
              </a:solidFill>
              <a:uFill>
                <a:solidFill>
                  <a:srgbClr val="FFFFFF"/>
                </a:solidFill>
              </a:uFill>
              <a:latin typeface="Arial"/>
            </a:endParaRPr>
          </a:p>
        </p:txBody>
      </p:sp>
      <p:pic>
        <p:nvPicPr>
          <p:cNvPr id="96" name="Picture 2"/>
          <p:cNvPicPr/>
          <p:nvPr/>
        </p:nvPicPr>
        <p:blipFill>
          <a:blip r:embed="rId2"/>
          <a:stretch/>
        </p:blipFill>
        <p:spPr>
          <a:xfrm>
            <a:off x="6013440" y="1504080"/>
            <a:ext cx="4849200" cy="36367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99" name="CustomShape 2"/>
          <p:cNvSpPr/>
          <p:nvPr/>
        </p:nvSpPr>
        <p:spPr>
          <a:xfrm>
            <a:off x="3240360" y="2045880"/>
            <a:ext cx="6095520" cy="310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Outside such a context, the “fallacy” and its description made little sense. Thus, while contemporary accounts retain some of Aristotle’s fallacies, they often take on much different descriptions.</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Our understanding of fallacies has simply changed too much for the original, Aristotelian, description to be completely applicable in modern contexts.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Yet, Aristotle’s insights have been instrumental for the development of our modern understanding of fallacies</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02" name="CustomShape 2"/>
          <p:cNvSpPr/>
          <p:nvPr/>
        </p:nvSpPr>
        <p:spPr>
          <a:xfrm>
            <a:off x="3801960" y="2221920"/>
            <a:ext cx="4619880" cy="258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000" b="0" strike="noStrike" spc="-1">
                <a:solidFill>
                  <a:srgbClr val="000000"/>
                </a:solidFill>
                <a:uFill>
                  <a:solidFill>
                    <a:srgbClr val="FFFFFF"/>
                  </a:solidFill>
                </a:uFill>
                <a:latin typeface="Melior"/>
              </a:rPr>
              <a:t>4 Major Types of Fallacies</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marL="343080" indent="-342720">
              <a:lnSpc>
                <a:spcPct val="100000"/>
              </a:lnSpc>
              <a:buClr>
                <a:srgbClr val="000000"/>
              </a:buClr>
              <a:buFont typeface="StarSymbol"/>
              <a:buAutoNum type="arabicPeriod"/>
            </a:pPr>
            <a:r>
              <a:rPr lang="en-GB" sz="1800" b="0" strike="noStrike" spc="-1">
                <a:solidFill>
                  <a:srgbClr val="000000"/>
                </a:solidFill>
                <a:uFill>
                  <a:solidFill>
                    <a:srgbClr val="FFFFFF"/>
                  </a:solidFill>
                </a:uFill>
                <a:latin typeface="Melior"/>
              </a:rPr>
              <a:t>Fallacies of Diversion</a:t>
            </a:r>
            <a:endParaRPr lang="en-GB" sz="1800" b="0" strike="noStrike" spc="-1">
              <a:solidFill>
                <a:srgbClr val="000000"/>
              </a:solidFill>
              <a:uFill>
                <a:solidFill>
                  <a:srgbClr val="FFFFFF"/>
                </a:solidFill>
              </a:uFill>
              <a:latin typeface="Arial"/>
            </a:endParaRPr>
          </a:p>
          <a:p>
            <a:pPr marL="343080" indent="-342720">
              <a:lnSpc>
                <a:spcPct val="100000"/>
              </a:lnSpc>
              <a:buClr>
                <a:srgbClr val="000000"/>
              </a:buClr>
              <a:buFont typeface="StarSymbol"/>
              <a:buAutoNum type="arabicPeriod"/>
            </a:pPr>
            <a:r>
              <a:rPr lang="en-GB" sz="1800" b="0" strike="noStrike" spc="-1">
                <a:solidFill>
                  <a:srgbClr val="000000"/>
                </a:solidFill>
                <a:uFill>
                  <a:solidFill>
                    <a:srgbClr val="FFFFFF"/>
                  </a:solidFill>
                </a:uFill>
                <a:latin typeface="Melior"/>
              </a:rPr>
              <a:t>Fallacies of Structure (some of which we already known from  week 4, deduction)</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3. Fallacies of Language</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4. ‘Ad Arguments’</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05" name="CustomShape 2"/>
          <p:cNvSpPr/>
          <p:nvPr/>
        </p:nvSpPr>
        <p:spPr>
          <a:xfrm>
            <a:off x="475920" y="180360"/>
            <a:ext cx="36590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343080" indent="-342720">
              <a:lnSpc>
                <a:spcPct val="100000"/>
              </a:lnSpc>
              <a:buClr>
                <a:srgbClr val="000000"/>
              </a:buClr>
              <a:buFont typeface="StarSymbol"/>
              <a:buAutoNum type="arabicPeriod"/>
            </a:pPr>
            <a:r>
              <a:rPr lang="en-GB" sz="2400" b="1" strike="noStrike" spc="-1">
                <a:solidFill>
                  <a:srgbClr val="000000"/>
                </a:solidFill>
                <a:uFill>
                  <a:solidFill>
                    <a:srgbClr val="FFFFFF"/>
                  </a:solidFill>
                </a:uFill>
                <a:latin typeface="Arial"/>
              </a:rPr>
              <a:t>Fallacies of Diversion</a:t>
            </a:r>
            <a:endParaRPr lang="en-GB" sz="1800" b="0" strike="noStrike" spc="-1">
              <a:solidFill>
                <a:srgbClr val="000000"/>
              </a:solidFill>
              <a:uFill>
                <a:solidFill>
                  <a:srgbClr val="FFFFFF"/>
                </a:solidFill>
              </a:uFill>
              <a:latin typeface="Arial"/>
            </a:endParaRPr>
          </a:p>
        </p:txBody>
      </p:sp>
      <p:sp>
        <p:nvSpPr>
          <p:cNvPr id="106" name="CustomShape 3"/>
          <p:cNvSpPr/>
          <p:nvPr/>
        </p:nvSpPr>
        <p:spPr>
          <a:xfrm>
            <a:off x="1617480" y="2874960"/>
            <a:ext cx="2857320" cy="1889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343080" indent="-342720">
              <a:lnSpc>
                <a:spcPct val="100000"/>
              </a:lnSpc>
              <a:buClr>
                <a:srgbClr val="000000"/>
              </a:buClr>
              <a:buFont typeface="StarSymbol"/>
              <a:buAutoNum type="arabicPeriod"/>
            </a:pPr>
            <a:r>
              <a:rPr lang="en-GB" sz="2000" b="0" strike="noStrike" spc="-1">
                <a:solidFill>
                  <a:srgbClr val="000000"/>
                </a:solidFill>
                <a:uFill>
                  <a:solidFill>
                    <a:srgbClr val="FFFFFF"/>
                  </a:solidFill>
                </a:uFill>
                <a:latin typeface="Melior"/>
              </a:rPr>
              <a:t>Straw man</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2000" b="0" strike="noStrike" spc="-1">
                <a:solidFill>
                  <a:srgbClr val="000000"/>
                </a:solidFill>
                <a:uFill>
                  <a:solidFill>
                    <a:srgbClr val="FFFFFF"/>
                  </a:solidFill>
                </a:uFill>
                <a:latin typeface="Melior"/>
              </a:rPr>
              <a:t>2. Red Herring</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2000" b="0" strike="noStrike" spc="-1">
                <a:solidFill>
                  <a:srgbClr val="000000"/>
                </a:solidFill>
                <a:uFill>
                  <a:solidFill>
                    <a:srgbClr val="FFFFFF"/>
                  </a:solidFill>
                </a:uFill>
                <a:latin typeface="Melior"/>
              </a:rPr>
              <a:t>3. Irrelevant Conclusion</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p:txBody>
      </p:sp>
      <p:pic>
        <p:nvPicPr>
          <p:cNvPr id="107" name="Picture 2"/>
          <p:cNvPicPr/>
          <p:nvPr/>
        </p:nvPicPr>
        <p:blipFill>
          <a:blip r:embed="rId2"/>
          <a:stretch/>
        </p:blipFill>
        <p:spPr>
          <a:xfrm>
            <a:off x="5531040" y="1820880"/>
            <a:ext cx="5662080" cy="31759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a:off x="7234920" y="1836720"/>
            <a:ext cx="3721320" cy="255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The Straw Man fallacy involves the attribution or assumption of a position, which is then attacked or dismissed.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The problem is that the position dismissed by the argument is not the </a:t>
            </a:r>
            <a:r>
              <a:rPr lang="en-GB" sz="1800" b="0" i="1" strike="noStrike" spc="-1">
                <a:solidFill>
                  <a:srgbClr val="000000"/>
                </a:solidFill>
                <a:uFill>
                  <a:solidFill>
                    <a:srgbClr val="FFFFFF"/>
                  </a:solidFill>
                </a:uFill>
                <a:latin typeface="Melior-Italic"/>
              </a:rPr>
              <a:t>real </a:t>
            </a:r>
            <a:r>
              <a:rPr lang="en-GB" sz="1800" b="0" strike="noStrike" spc="-1">
                <a:solidFill>
                  <a:srgbClr val="000000"/>
                </a:solidFill>
                <a:uFill>
                  <a:solidFill>
                    <a:srgbClr val="FFFFFF"/>
                  </a:solidFill>
                </a:uFill>
                <a:latin typeface="Melior"/>
              </a:rPr>
              <a:t>‘man’ or ‘person’, but a caricature of the real position held</a:t>
            </a:r>
            <a:endParaRPr lang="en-GB" sz="1800" b="0" strike="noStrike" spc="-1">
              <a:solidFill>
                <a:srgbClr val="000000"/>
              </a:solidFill>
              <a:uFill>
                <a:solidFill>
                  <a:srgbClr val="FFFFFF"/>
                </a:solidFill>
              </a:uFill>
              <a:latin typeface="Arial"/>
            </a:endParaRPr>
          </a:p>
        </p:txBody>
      </p:sp>
      <p:sp>
        <p:nvSpPr>
          <p:cNvPr id="109" name="CustomShape 2"/>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111" name="Picture 2"/>
          <p:cNvPicPr/>
          <p:nvPr/>
        </p:nvPicPr>
        <p:blipFill>
          <a:blip r:embed="rId2"/>
          <a:stretch/>
        </p:blipFill>
        <p:spPr>
          <a:xfrm>
            <a:off x="919080" y="2431080"/>
            <a:ext cx="5352840" cy="2950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14" name="CustomShape 2"/>
          <p:cNvSpPr/>
          <p:nvPr/>
        </p:nvSpPr>
        <p:spPr>
          <a:xfrm>
            <a:off x="1219320" y="1748520"/>
            <a:ext cx="3873960" cy="3382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In a dialogue, a position may be explicitly attributed to an opponent. But for whatever reason, either that position is not one that the opponent actually holds, or the opponent does not hold the position in quite the way that has been attributed.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Hence, an argument that attacks and dismisses the attributed position diverts attention from the real position and is therefore fallacious</a:t>
            </a:r>
            <a:endParaRPr lang="en-GB" sz="1800" b="0" strike="noStrike" spc="-1">
              <a:solidFill>
                <a:srgbClr val="000000"/>
              </a:solidFill>
              <a:uFill>
                <a:solidFill>
                  <a:srgbClr val="FFFFFF"/>
                </a:solidFill>
              </a:uFill>
              <a:latin typeface="Arial"/>
            </a:endParaRPr>
          </a:p>
        </p:txBody>
      </p:sp>
      <p:pic>
        <p:nvPicPr>
          <p:cNvPr id="115" name="Picture 2"/>
          <p:cNvPicPr/>
          <p:nvPr/>
        </p:nvPicPr>
        <p:blipFill>
          <a:blip r:embed="rId2"/>
          <a:stretch/>
        </p:blipFill>
        <p:spPr>
          <a:xfrm>
            <a:off x="6449040" y="1404720"/>
            <a:ext cx="4275000" cy="36709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48" name="CustomShape 2"/>
          <p:cNvSpPr/>
          <p:nvPr/>
        </p:nvSpPr>
        <p:spPr>
          <a:xfrm>
            <a:off x="4244040" y="1773000"/>
            <a:ext cx="6095520" cy="173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Arial"/>
              </a:rPr>
              <a:t>The study of logical fallacies really begins with Aristotle. While there was certainly an appreciation of such mistakes in reasoning earlier, Aristotle was the first to begin categorizing them in a systematic way, first under</a:t>
            </a:r>
          </a:p>
          <a:p>
            <a:pPr>
              <a:lnSpc>
                <a:spcPct val="100000"/>
              </a:lnSpc>
            </a:pPr>
            <a:r>
              <a:rPr lang="en-GB" sz="1800" b="0" strike="noStrike" spc="-1">
                <a:solidFill>
                  <a:srgbClr val="000000"/>
                </a:solidFill>
                <a:uFill>
                  <a:solidFill>
                    <a:srgbClr val="FFFFFF"/>
                  </a:solidFill>
                </a:uFill>
                <a:latin typeface="Arial"/>
              </a:rPr>
              <a:t>the title of ‘sophistical refutations’, in a work of that title, and later with a revised list in the </a:t>
            </a:r>
            <a:r>
              <a:rPr lang="en-GB" sz="1800" b="0" i="1" strike="noStrike" spc="-1">
                <a:solidFill>
                  <a:srgbClr val="000000"/>
                </a:solidFill>
                <a:uFill>
                  <a:solidFill>
                    <a:srgbClr val="FFFFFF"/>
                  </a:solidFill>
                </a:uFill>
                <a:latin typeface="Arial"/>
              </a:rPr>
              <a:t>Rhetoric</a:t>
            </a:r>
            <a:endParaRPr lang="en-GB" sz="1800" b="0" strike="noStrike" spc="-1">
              <a:solidFill>
                <a:srgbClr val="000000"/>
              </a:solidFill>
              <a:uFill>
                <a:solidFill>
                  <a:srgbClr val="FFFFFF"/>
                </a:solidFill>
              </a:uFill>
              <a:latin typeface="Arial"/>
            </a:endParaRPr>
          </a:p>
        </p:txBody>
      </p:sp>
      <p:sp>
        <p:nvSpPr>
          <p:cNvPr id="49" name="CustomShape 3"/>
          <p:cNvSpPr/>
          <p:nvPr/>
        </p:nvSpPr>
        <p:spPr>
          <a:xfrm>
            <a:off x="840960" y="419760"/>
            <a:ext cx="27018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Melior"/>
              </a:rPr>
              <a:t>Historical Considerations</a:t>
            </a:r>
            <a:endParaRPr lang="en-GB" sz="1800" b="0" strike="noStrike" spc="-1">
              <a:solidFill>
                <a:srgbClr val="000000"/>
              </a:solidFill>
              <a:uFill>
                <a:solidFill>
                  <a:srgbClr val="FFFFFF"/>
                </a:solidFill>
              </a:uFill>
              <a:latin typeface="Arial"/>
            </a:endParaRPr>
          </a:p>
        </p:txBody>
      </p:sp>
      <p:pic>
        <p:nvPicPr>
          <p:cNvPr id="50" name="Picture 2"/>
          <p:cNvPicPr/>
          <p:nvPr/>
        </p:nvPicPr>
        <p:blipFill>
          <a:blip r:embed="rId2"/>
          <a:stretch/>
        </p:blipFill>
        <p:spPr>
          <a:xfrm>
            <a:off x="1834560" y="3214440"/>
            <a:ext cx="1618920" cy="2161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18" name="CustomShape 2"/>
          <p:cNvSpPr/>
          <p:nvPr/>
        </p:nvSpPr>
        <p:spPr>
          <a:xfrm>
            <a:off x="3242160" y="1535760"/>
            <a:ext cx="6095520" cy="393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1" strike="noStrike" spc="-1">
                <a:solidFill>
                  <a:srgbClr val="000000"/>
                </a:solidFill>
                <a:uFill>
                  <a:solidFill>
                    <a:srgbClr val="FFFFFF"/>
                  </a:solidFill>
                </a:uFill>
                <a:latin typeface="Melior-Bold"/>
              </a:rPr>
              <a:t>EXAMPLE 1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1" strike="noStrike" spc="-1">
                <a:solidFill>
                  <a:srgbClr val="000000"/>
                </a:solidFill>
                <a:uFill>
                  <a:solidFill>
                    <a:srgbClr val="FFFFFF"/>
                  </a:solidFill>
                </a:uFill>
                <a:latin typeface="Melior-Bold"/>
              </a:rPr>
              <a:t>Politician A: </a:t>
            </a:r>
            <a:r>
              <a:rPr lang="en-GB" sz="1800" b="0" strike="noStrike" spc="-1">
                <a:solidFill>
                  <a:srgbClr val="000000"/>
                </a:solidFill>
                <a:uFill>
                  <a:solidFill>
                    <a:srgbClr val="FFFFFF"/>
                  </a:solidFill>
                </a:uFill>
                <a:latin typeface="Melior"/>
              </a:rPr>
              <a:t>Why is the government once again moving crime to the top of its agenda when far more pressing issues like childhood poverty and environmental devastation continue to be under addressed?</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1" strike="noStrike" spc="-1">
                <a:solidFill>
                  <a:srgbClr val="000000"/>
                </a:solidFill>
                <a:uFill>
                  <a:solidFill>
                    <a:srgbClr val="FFFFFF"/>
                  </a:solidFill>
                </a:uFill>
                <a:latin typeface="Melior-Bold"/>
              </a:rPr>
              <a:t>Politician B: </a:t>
            </a:r>
            <a:r>
              <a:rPr lang="en-GB" sz="1800" b="0" strike="noStrike" spc="-1">
                <a:solidFill>
                  <a:srgbClr val="000000"/>
                </a:solidFill>
                <a:uFill>
                  <a:solidFill>
                    <a:srgbClr val="FFFFFF"/>
                  </a:solidFill>
                </a:uFill>
                <a:latin typeface="Melior"/>
              </a:rPr>
              <a:t>I am surprised that my honorable friend thinks crime is so unimportant. With the alarming increase in gang violence in our cities we face a breakdown of law and order on a major scale. The members of the opposition would wish on us a society in which</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people could never feel safe even in their own homes.</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21" name="CustomShape 2"/>
          <p:cNvSpPr/>
          <p:nvPr/>
        </p:nvSpPr>
        <p:spPr>
          <a:xfrm>
            <a:off x="2406240" y="1625040"/>
            <a:ext cx="7844400" cy="3382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Arial"/>
              </a:rPr>
              <a:t>Politician A is asking the government representative to justify the government’s choice of crime as the key issue with which it deals. </a:t>
            </a: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rPr>
              <a:t>The rhetorical nature of the question assumes that other issues are more important.  But Politician A never states that the issue of crime is unimportant. </a:t>
            </a: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rPr>
              <a:t>The government’s representative, Politician B, counters with just such a misrepresentation of A’s position, attributing that claim to A and proceeding to paint the opposition as a party that does not care about people’s safety. Since safety is a concern, the opposition party’s “position” must be dismissed.</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24" name="CustomShape 2"/>
          <p:cNvSpPr/>
          <p:nvPr/>
        </p:nvSpPr>
        <p:spPr>
          <a:xfrm>
            <a:off x="3048120" y="2136240"/>
            <a:ext cx="6095520" cy="201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But Politician B has diverted attention from the real question of whether childhood poverty and environmental concerns are more pressing issues and why the government judges crime to be more important.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What has been attacked and dismissed is a position that</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we have no reason to believe A actually holds.</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27" name="CustomShape 2"/>
          <p:cNvSpPr/>
          <p:nvPr/>
        </p:nvSpPr>
        <p:spPr>
          <a:xfrm>
            <a:off x="2767320" y="1430640"/>
            <a:ext cx="6095520" cy="420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1" strike="noStrike" spc="-1">
                <a:solidFill>
                  <a:srgbClr val="000000"/>
                </a:solidFill>
                <a:uFill>
                  <a:solidFill>
                    <a:srgbClr val="FFFFFF"/>
                  </a:solidFill>
                </a:uFill>
                <a:latin typeface="Melior"/>
              </a:rPr>
              <a:t>EXAMPLE 2 - Draft of a bill in the USA (Louisiana)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Whereas, the writings of Charles Darwin, the father of evolution, promoted the justification of racism, and his books </a:t>
            </a:r>
            <a:r>
              <a:rPr lang="en-GB" sz="1800" b="0" i="1" strike="noStrike" spc="-1">
                <a:solidFill>
                  <a:srgbClr val="000000"/>
                </a:solidFill>
                <a:uFill>
                  <a:solidFill>
                    <a:srgbClr val="FFFFFF"/>
                  </a:solidFill>
                </a:uFill>
                <a:latin typeface="Melior-Italic"/>
              </a:rPr>
              <a:t>On the Origin of Species by Means of Natural Selection: or the Preservation of Favoured Races in the Struggle for Life </a:t>
            </a:r>
            <a:r>
              <a:rPr lang="en-GB" sz="1800" b="0" strike="noStrike" spc="-1">
                <a:solidFill>
                  <a:srgbClr val="000000"/>
                </a:solidFill>
                <a:uFill>
                  <a:solidFill>
                    <a:srgbClr val="FFFFFF"/>
                  </a:solidFill>
                </a:uFill>
                <a:latin typeface="Melior"/>
              </a:rPr>
              <a:t>and </a:t>
            </a:r>
            <a:r>
              <a:rPr lang="en-GB" sz="1800" b="0" i="1" strike="noStrike" spc="-1">
                <a:solidFill>
                  <a:srgbClr val="000000"/>
                </a:solidFill>
                <a:uFill>
                  <a:solidFill>
                    <a:srgbClr val="FFFFFF"/>
                  </a:solidFill>
                </a:uFill>
                <a:latin typeface="Melior-Italic"/>
              </a:rPr>
              <a:t>The Descent of Man </a:t>
            </a:r>
            <a:r>
              <a:rPr lang="en-GB" sz="1800" b="0" strike="noStrike" spc="-1">
                <a:solidFill>
                  <a:srgbClr val="000000"/>
                </a:solidFill>
                <a:uFill>
                  <a:solidFill>
                    <a:srgbClr val="FFFFFF"/>
                  </a:solidFill>
                </a:uFill>
                <a:latin typeface="Melior"/>
              </a:rPr>
              <a:t>postulate a hierarchy of superior and inferior races. </a:t>
            </a:r>
            <a:r>
              <a:rPr lang="en-GB" sz="1800" b="0" i="1" strike="noStrike" spc="-1">
                <a:solidFill>
                  <a:srgbClr val="000000"/>
                </a:solidFill>
                <a:uFill>
                  <a:solidFill>
                    <a:srgbClr val="FFFFFF"/>
                  </a:solidFill>
                </a:uFill>
                <a:latin typeface="CMMI9"/>
              </a:rPr>
              <a:t>. . . </a:t>
            </a:r>
            <a:r>
              <a:rPr lang="en-GB" sz="1800" b="0" strike="noStrike" spc="-1">
                <a:solidFill>
                  <a:srgbClr val="000000"/>
                </a:solidFill>
                <a:uFill>
                  <a:solidFill>
                    <a:srgbClr val="FFFFFF"/>
                  </a:solidFill>
                </a:uFill>
                <a:latin typeface="Melior"/>
              </a:rPr>
              <a:t>Therefore, be it resolved that the legislature of Louisiana does hereby deplore all instances and all ideologies of racism, does hereby reject the core concepts of Darwinist ideology that certain races and classes of humans are inherently superior to others, and does hereby condemn the extent to which these philosophies have been used to justify and approve racist practices.</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30" name="CustomShape 2"/>
          <p:cNvSpPr/>
          <p:nvPr/>
        </p:nvSpPr>
        <p:spPr>
          <a:xfrm>
            <a:off x="1082880" y="1828800"/>
            <a:ext cx="3633120" cy="393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In this case, the proposed bill dismisses Darwinian ideology Because its core concepts hold that certain races and classes of humans are inherently superior to others.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The conclusion and the reason for it are quite clear. If we can imagine the dialogue that is at stake here, the Darwinism proponent is being dismissed because her or his position is racist.</a:t>
            </a:r>
            <a:endParaRPr lang="en-GB" sz="1800" b="0" strike="noStrike" spc="-1">
              <a:solidFill>
                <a:srgbClr val="000000"/>
              </a:solidFill>
              <a:uFill>
                <a:solidFill>
                  <a:srgbClr val="FFFFFF"/>
                </a:solidFill>
              </a:uFill>
              <a:latin typeface="Arial"/>
            </a:endParaRPr>
          </a:p>
        </p:txBody>
      </p:sp>
      <p:pic>
        <p:nvPicPr>
          <p:cNvPr id="131" name="Picture 2"/>
          <p:cNvPicPr/>
          <p:nvPr/>
        </p:nvPicPr>
        <p:blipFill>
          <a:blip r:embed="rId2"/>
          <a:stretch/>
        </p:blipFill>
        <p:spPr>
          <a:xfrm>
            <a:off x="6489720" y="1371600"/>
            <a:ext cx="3475080" cy="43214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34" name="CustomShape 2"/>
          <p:cNvSpPr/>
          <p:nvPr/>
        </p:nvSpPr>
        <p:spPr>
          <a:xfrm>
            <a:off x="5985360" y="1459800"/>
            <a:ext cx="5381640" cy="365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But the portray painted of Darwin’s ideology is a caricature, one not borne out by any objective survey of the works cited.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That similar misrepresentations of Darwinian thinking have been used to justify and approve racist practices is beside the point: the position that the legislation is attacking and dismissing is a Straw Man.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In subsequent debate this error was recognized, and the eventual bill omitted all mention of Darwin and Darwinist ideology.</a:t>
            </a:r>
            <a:endParaRPr lang="en-GB" sz="1800" b="0" strike="noStrike" spc="-1">
              <a:solidFill>
                <a:srgbClr val="000000"/>
              </a:solidFill>
              <a:uFill>
                <a:solidFill>
                  <a:srgbClr val="FFFFFF"/>
                </a:solidFill>
              </a:uFill>
              <a:latin typeface="Arial"/>
            </a:endParaRPr>
          </a:p>
        </p:txBody>
      </p:sp>
      <p:pic>
        <p:nvPicPr>
          <p:cNvPr id="135" name="Picture 2"/>
          <p:cNvPicPr/>
          <p:nvPr/>
        </p:nvPicPr>
        <p:blipFill>
          <a:blip r:embed="rId2"/>
          <a:stretch/>
        </p:blipFill>
        <p:spPr>
          <a:xfrm>
            <a:off x="1767960" y="1596240"/>
            <a:ext cx="2951280" cy="4242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38" name="CustomShape 2"/>
          <p:cNvSpPr/>
          <p:nvPr/>
        </p:nvSpPr>
        <p:spPr>
          <a:xfrm>
            <a:off x="914400" y="2089800"/>
            <a:ext cx="3994200" cy="310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In good dialectical exchanges, arguers are also encouraged to consider the strongest point of their opponent’s position and try to address that.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Deliberately distorting a position by conjuring up a weak caricature of it is not fulfilling that obligation; nor does it do the arguer’s own position a lot of good if the strategy is detected</a:t>
            </a:r>
            <a:endParaRPr lang="en-GB" sz="1800" b="0" strike="noStrike" spc="-1">
              <a:solidFill>
                <a:srgbClr val="000000"/>
              </a:solidFill>
              <a:uFill>
                <a:solidFill>
                  <a:srgbClr val="FFFFFF"/>
                </a:solidFill>
              </a:uFill>
              <a:latin typeface="Arial"/>
            </a:endParaRPr>
          </a:p>
        </p:txBody>
      </p:sp>
      <p:sp>
        <p:nvSpPr>
          <p:cNvPr id="139" name="CustomShape 3"/>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140" name="CustomShape 4"/>
          <p:cNvSpPr/>
          <p:nvPr/>
        </p:nvSpPr>
        <p:spPr>
          <a:xfrm>
            <a:off x="307800" y="7920"/>
            <a:ext cx="304560" cy="304560"/>
          </a:xfrm>
          <a:prstGeom prst="rect">
            <a:avLst/>
          </a:prstGeom>
          <a:noFill/>
          <a:ln>
            <a:noFill/>
          </a:ln>
        </p:spPr>
        <p:style>
          <a:lnRef idx="0">
            <a:scrgbClr r="0" g="0" b="0"/>
          </a:lnRef>
          <a:fillRef idx="0">
            <a:scrgbClr r="0" g="0" b="0"/>
          </a:fillRef>
          <a:effectRef idx="0">
            <a:scrgbClr r="0" g="0" b="0"/>
          </a:effectRef>
          <a:fontRef idx="minor"/>
        </p:style>
      </p:sp>
      <p:pic>
        <p:nvPicPr>
          <p:cNvPr id="141" name="Picture 6"/>
          <p:cNvPicPr/>
          <p:nvPr/>
        </p:nvPicPr>
        <p:blipFill>
          <a:blip r:embed="rId2"/>
          <a:stretch/>
        </p:blipFill>
        <p:spPr>
          <a:xfrm>
            <a:off x="5769720" y="1604160"/>
            <a:ext cx="5431320" cy="31680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44" name="CustomShape 2"/>
          <p:cNvSpPr/>
          <p:nvPr/>
        </p:nvSpPr>
        <p:spPr>
          <a:xfrm>
            <a:off x="2967840" y="2165760"/>
            <a:ext cx="6629400" cy="310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But the fallacy does not lie in the intent of the arguer to deceive.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Straw Man reasoning can arise accidentally as well as deliberately, even if we may tend to give more notice to the intentional strategy. In 1, for example, the misrepresentation would seem to be intentional.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Politicians, or individuals in similar kinds of antagonistic relationships that have a certain structure, may come to learn and adopt this strategy of misrepresentation as a matter of course.</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47" name="CustomShape 2"/>
          <p:cNvSpPr/>
          <p:nvPr/>
        </p:nvSpPr>
        <p:spPr>
          <a:xfrm>
            <a:off x="1107000" y="1989360"/>
            <a:ext cx="3745440" cy="310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Arial"/>
              </a:rPr>
              <a:t>But one can also misrepresent accidentally, as may have happened in Case </a:t>
            </a:r>
            <a:r>
              <a:rPr lang="en-GB" sz="1800" b="0" strike="noStrike" spc="-1">
                <a:solidFill>
                  <a:srgbClr val="408080"/>
                </a:solidFill>
                <a:uFill>
                  <a:solidFill>
                    <a:srgbClr val="FFFFFF"/>
                  </a:solidFill>
                </a:uFill>
                <a:latin typeface="Arial"/>
              </a:rPr>
              <a:t>2</a:t>
            </a:r>
            <a:r>
              <a:rPr lang="en-GB" sz="1800" b="0" strike="noStrike" spc="-1">
                <a:solidFill>
                  <a:srgbClr val="000000"/>
                </a:solidFill>
                <a:uFill>
                  <a:solidFill>
                    <a:srgbClr val="FFFFFF"/>
                  </a:solidFill>
                </a:uFill>
                <a:latin typeface="Arial"/>
              </a:rPr>
              <a:t>. Given that some racist ideology has adopted Darwinian concepts in the past, distorting them to its own ends, we can understand how people concerned about racism could make incorrect assumptions about Darwin’s work if they had not reviewed that work themselves</a:t>
            </a:r>
          </a:p>
        </p:txBody>
      </p:sp>
      <p:pic>
        <p:nvPicPr>
          <p:cNvPr id="148" name="Picture 2"/>
          <p:cNvPicPr/>
          <p:nvPr/>
        </p:nvPicPr>
        <p:blipFill>
          <a:blip r:embed="rId2"/>
          <a:stretch/>
        </p:blipFill>
        <p:spPr>
          <a:xfrm>
            <a:off x="5729040" y="1227240"/>
            <a:ext cx="5271480" cy="3549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51" name="CustomShape 2"/>
          <p:cNvSpPr/>
          <p:nvPr/>
        </p:nvSpPr>
        <p:spPr>
          <a:xfrm>
            <a:off x="3160440" y="2414520"/>
            <a:ext cx="6095520" cy="149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000" b="1" strike="noStrike" spc="-1">
                <a:solidFill>
                  <a:srgbClr val="000000"/>
                </a:solidFill>
                <a:uFill>
                  <a:solidFill>
                    <a:srgbClr val="FFFFFF"/>
                  </a:solidFill>
                </a:uFill>
                <a:latin typeface="Arial"/>
              </a:rPr>
              <a:t>How to Treat Straw Man?</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Argumentation theorists advise us to avoid debating the distorted version of the position and to check the accuracy of all statements used, and this is good advice</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53" name="CustomShape 2"/>
          <p:cNvSpPr/>
          <p:nvPr/>
        </p:nvSpPr>
        <p:spPr>
          <a:xfrm>
            <a:off x="1760040" y="2266560"/>
            <a:ext cx="3549600" cy="255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Arial"/>
              </a:rPr>
              <a:t>The </a:t>
            </a:r>
            <a:r>
              <a:rPr lang="en-GB" sz="1800" b="0" i="1" strike="noStrike" spc="-1">
                <a:solidFill>
                  <a:srgbClr val="000000"/>
                </a:solidFill>
                <a:uFill>
                  <a:solidFill>
                    <a:srgbClr val="FFFFFF"/>
                  </a:solidFill>
                </a:uFill>
                <a:latin typeface="Arial"/>
              </a:rPr>
              <a:t>Sophistical Refutations </a:t>
            </a:r>
            <a:r>
              <a:rPr lang="en-GB" sz="1800" b="0" strike="noStrike" spc="-1">
                <a:solidFill>
                  <a:srgbClr val="000000"/>
                </a:solidFill>
                <a:uFill>
                  <a:solidFill>
                    <a:srgbClr val="FFFFFF"/>
                  </a:solidFill>
                </a:uFill>
                <a:latin typeface="Arial"/>
              </a:rPr>
              <a:t>provides a list of thirteen errors. </a:t>
            </a: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rPr>
              <a:t>To understand what he meant by a ‘sophistical refutation’ we need to appreciate something of the dialectical reasoning that was popular with Aristotle and his contemporaries</a:t>
            </a:r>
          </a:p>
        </p:txBody>
      </p:sp>
      <p:pic>
        <p:nvPicPr>
          <p:cNvPr id="54" name="Picture 2"/>
          <p:cNvPicPr/>
          <p:nvPr/>
        </p:nvPicPr>
        <p:blipFill>
          <a:blip r:embed="rId2"/>
          <a:stretch/>
        </p:blipFill>
        <p:spPr>
          <a:xfrm>
            <a:off x="7117920" y="1300680"/>
            <a:ext cx="2667600" cy="4516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54" name="CustomShape 2"/>
          <p:cNvSpPr/>
          <p:nvPr/>
        </p:nvSpPr>
        <p:spPr>
          <a:xfrm>
            <a:off x="263520" y="316080"/>
            <a:ext cx="609552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2. Red Herring</a:t>
            </a:r>
            <a:endParaRPr lang="en-GB" sz="1800" b="0" strike="noStrike" spc="-1">
              <a:solidFill>
                <a:srgbClr val="000000"/>
              </a:solidFill>
              <a:uFill>
                <a:solidFill>
                  <a:srgbClr val="FFFFFF"/>
                </a:solidFill>
              </a:uFill>
              <a:latin typeface="Arial"/>
            </a:endParaRPr>
          </a:p>
        </p:txBody>
      </p:sp>
      <p:sp>
        <p:nvSpPr>
          <p:cNvPr id="155" name="CustomShape 3"/>
          <p:cNvSpPr/>
          <p:nvPr/>
        </p:nvSpPr>
        <p:spPr>
          <a:xfrm>
            <a:off x="5611320" y="1598760"/>
            <a:ext cx="6095520" cy="310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In foxhunting, once the hounds have scent of a fox nothing will deter them from their course except a more powerful scent drawn across the path to lead them off in another direction.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A pungent smoked (or red) herring has just such a scent, and these can be used for various reasons to call off a hunt. This metaphor of distraction has been adopted in argumentation to name the fallacy of diverting attention to a new issue so that the other party or audience will completely lose the scent of the original issue</a:t>
            </a:r>
            <a:endParaRPr lang="en-GB" sz="1800" b="0" strike="noStrike" spc="-1">
              <a:solidFill>
                <a:srgbClr val="000000"/>
              </a:solidFill>
              <a:uFill>
                <a:solidFill>
                  <a:srgbClr val="FFFFFF"/>
                </a:solidFill>
              </a:uFill>
              <a:latin typeface="Arial"/>
            </a:endParaRPr>
          </a:p>
        </p:txBody>
      </p:sp>
      <p:pic>
        <p:nvPicPr>
          <p:cNvPr id="156" name="Picture 2"/>
          <p:cNvPicPr/>
          <p:nvPr/>
        </p:nvPicPr>
        <p:blipFill>
          <a:blip r:embed="rId2"/>
          <a:stretch/>
        </p:blipFill>
        <p:spPr>
          <a:xfrm>
            <a:off x="773280" y="2647440"/>
            <a:ext cx="4663080" cy="28584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59" name="CustomShape 2"/>
          <p:cNvSpPr/>
          <p:nvPr/>
        </p:nvSpPr>
        <p:spPr>
          <a:xfrm>
            <a:off x="1090800" y="2237760"/>
            <a:ext cx="3135960" cy="283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Unlike the Straw Man fallacy, a Red Herring does not involve any misrepresentation of an opponent’s position.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it is the introduction of another issue altogether, which is not related to the real issue under debate</a:t>
            </a:r>
            <a:endParaRPr lang="en-GB" sz="1800" b="0" strike="noStrike" spc="-1">
              <a:solidFill>
                <a:srgbClr val="000000"/>
              </a:solidFill>
              <a:uFill>
                <a:solidFill>
                  <a:srgbClr val="FFFFFF"/>
                </a:solidFill>
              </a:uFill>
              <a:latin typeface="Arial"/>
            </a:endParaRPr>
          </a:p>
        </p:txBody>
      </p:sp>
      <p:pic>
        <p:nvPicPr>
          <p:cNvPr id="160" name="Picture 2"/>
          <p:cNvPicPr/>
          <p:nvPr/>
        </p:nvPicPr>
        <p:blipFill>
          <a:blip r:embed="rId2"/>
          <a:stretch/>
        </p:blipFill>
        <p:spPr>
          <a:xfrm>
            <a:off x="5510520" y="1791000"/>
            <a:ext cx="5155200" cy="31503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63" name="CustomShape 2"/>
          <p:cNvSpPr/>
          <p:nvPr/>
        </p:nvSpPr>
        <p:spPr>
          <a:xfrm>
            <a:off x="3320640" y="1979280"/>
            <a:ext cx="6095520" cy="26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000" b="1" strike="noStrike" spc="-1">
                <a:solidFill>
                  <a:srgbClr val="000000"/>
                </a:solidFill>
                <a:uFill>
                  <a:solidFill>
                    <a:srgbClr val="FFFFFF"/>
                  </a:solidFill>
                </a:uFill>
                <a:latin typeface="Arial"/>
              </a:rPr>
              <a:t>EXAMPLE 1</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rPr>
              <a:t>Many of your readers seem devastated by the callousness of the annual seal hunt and the culling of seal pups, but their concern is misapplied when they so blithely overlook the real crime being perpetrated every year in this country in the slaughter of thousands of the unborn. Abortion accounts for more deaths of innocents than many wars, but still society does nothing</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66" name="CustomShape 2"/>
          <p:cNvSpPr/>
          <p:nvPr/>
        </p:nvSpPr>
        <p:spPr>
          <a:xfrm>
            <a:off x="3240360" y="1812960"/>
            <a:ext cx="6095520" cy="365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The quick response to this may be to allow that they are two very serious issues, but ask how exactly the second is related to the first.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The imagined writer is responding to a debate that has obviously developed in the publication’s pages over the hunting of seals for their pups. Many people find this offensive and unnecessary.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But the writer shifts the focus to a separate issue altogether, one that is not obviously relevant to the first and does not move the discussion back to address the first issue in any way that would contribute to that debate.</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69" name="CustomShape 2"/>
          <p:cNvSpPr/>
          <p:nvPr/>
        </p:nvSpPr>
        <p:spPr>
          <a:xfrm>
            <a:off x="7010280" y="1538280"/>
            <a:ext cx="3769560" cy="365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The difficulty suggests itself, though, in that the writer may well see some connection between the two issues: these are both matters for concern; both issues involve the deaths of ‘innocents’.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So our judgments regarding the committing of Red Herrings must always involve some consideration of whether there is sufficient relevance of the issues to each other to justify the shift.</a:t>
            </a:r>
            <a:endParaRPr lang="en-GB" sz="1800" b="0" strike="noStrike" spc="-1">
              <a:solidFill>
                <a:srgbClr val="000000"/>
              </a:solidFill>
              <a:uFill>
                <a:solidFill>
                  <a:srgbClr val="FFFFFF"/>
                </a:solidFill>
              </a:uFill>
              <a:latin typeface="Arial"/>
            </a:endParaRPr>
          </a:p>
        </p:txBody>
      </p:sp>
      <p:pic>
        <p:nvPicPr>
          <p:cNvPr id="170" name="Picture 2"/>
          <p:cNvPicPr/>
          <p:nvPr/>
        </p:nvPicPr>
        <p:blipFill>
          <a:blip r:embed="rId2"/>
          <a:stretch/>
        </p:blipFill>
        <p:spPr>
          <a:xfrm>
            <a:off x="806760" y="2701080"/>
            <a:ext cx="5178240" cy="28047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73" name="CustomShape 2"/>
          <p:cNvSpPr/>
          <p:nvPr/>
        </p:nvSpPr>
        <p:spPr>
          <a:xfrm>
            <a:off x="3256560" y="2231640"/>
            <a:ext cx="6095520" cy="201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1" strike="noStrike" spc="-1">
                <a:solidFill>
                  <a:srgbClr val="000000"/>
                </a:solidFill>
                <a:uFill>
                  <a:solidFill>
                    <a:srgbClr val="FFFFFF"/>
                  </a:solidFill>
                </a:uFill>
                <a:latin typeface="Melior-Bold"/>
              </a:rPr>
              <a:t>EXAMPLE 2</a:t>
            </a:r>
            <a:endParaRPr lang="en-GB" sz="1800" b="0" strike="noStrike" spc="-1">
              <a:solidFill>
                <a:srgbClr val="000000"/>
              </a:solidFill>
              <a:uFill>
                <a:solidFill>
                  <a:srgbClr val="FFFFFF"/>
                </a:solidFill>
              </a:uFill>
              <a:latin typeface="Arial"/>
            </a:endParaRPr>
          </a:p>
          <a:p>
            <a:pPr>
              <a:lnSpc>
                <a:spcPct val="100000"/>
              </a:lnSpc>
            </a:pPr>
            <a:r>
              <a:rPr lang="en-GB" sz="1800" b="1" strike="noStrike" spc="-1">
                <a:solidFill>
                  <a:srgbClr val="000000"/>
                </a:solidFill>
                <a:uFill>
                  <a:solidFill>
                    <a:srgbClr val="FFFFFF"/>
                  </a:solidFill>
                </a:uFill>
                <a:latin typeface="Melior-Bold"/>
              </a:rPr>
              <a:t>Invasion of Iraq – British Parliament</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1" strike="noStrike" spc="-1">
                <a:solidFill>
                  <a:srgbClr val="000000"/>
                </a:solidFill>
                <a:uFill>
                  <a:solidFill>
                    <a:srgbClr val="FFFFFF"/>
                  </a:solidFill>
                </a:uFill>
                <a:latin typeface="Melior-Bold"/>
              </a:rPr>
              <a:t>Politician A: </a:t>
            </a:r>
            <a:r>
              <a:rPr lang="en-GB" sz="1800" b="0" strike="noStrike" spc="-1">
                <a:solidFill>
                  <a:srgbClr val="000000"/>
                </a:solidFill>
                <a:uFill>
                  <a:solidFill>
                    <a:srgbClr val="FFFFFF"/>
                  </a:solidFill>
                </a:uFill>
                <a:latin typeface="Melior"/>
              </a:rPr>
              <a:t>Which Iraqi opposition groups favour</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the intense bombing likely to be conducted by the Americans to minimize the number of body bags that will be taken back to Alabama or Wyoming?</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76" name="CustomShape 2"/>
          <p:cNvSpPr/>
          <p:nvPr/>
        </p:nvSpPr>
        <p:spPr>
          <a:xfrm>
            <a:off x="2937240" y="1792440"/>
            <a:ext cx="6095520" cy="310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1" strike="noStrike" spc="-1">
                <a:solidFill>
                  <a:srgbClr val="000000"/>
                </a:solidFill>
                <a:uFill>
                  <a:solidFill>
                    <a:srgbClr val="FFFFFF"/>
                  </a:solidFill>
                </a:uFill>
                <a:latin typeface="Arial"/>
              </a:rPr>
              <a:t>Politician 2: </a:t>
            </a:r>
            <a:r>
              <a:rPr lang="en-GB" sz="1800" b="0" strike="noStrike" spc="-1">
                <a:solidFill>
                  <a:srgbClr val="000000"/>
                </a:solidFill>
                <a:uFill>
                  <a:solidFill>
                    <a:srgbClr val="FFFFFF"/>
                  </a:solidFill>
                </a:uFill>
                <a:latin typeface="Arial"/>
              </a:rPr>
              <a:t>The Iraqi opposition groups want the removal of Saddam Hussein. If there were a choice between a peaceful and democratic regime in Iraq under Saddam Hussein and a war, the issue might be different, but the fact is that Saddam Hussein has carried out the</a:t>
            </a:r>
          </a:p>
          <a:p>
            <a:pPr>
              <a:lnSpc>
                <a:spcPct val="100000"/>
              </a:lnSpc>
            </a:pPr>
            <a:r>
              <a:rPr lang="en-GB" sz="1800" b="0" strike="noStrike" spc="-1">
                <a:solidFill>
                  <a:srgbClr val="000000"/>
                </a:solidFill>
                <a:uFill>
                  <a:solidFill>
                    <a:srgbClr val="FFFFFF"/>
                  </a:solidFill>
                </a:uFill>
                <a:latin typeface="Arial"/>
              </a:rPr>
              <a:t>wholesale slaughter of large numbers of his people. I urge my hon. Friend to remember the 5,000 men, women and children who died at Halabja in 1988 and the 9,000 who were injured there. We need to make sure that Saddam Hussein is recognised as the tyrant that he is, and is dealt with accordingly</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79" name="CustomShape 2"/>
          <p:cNvSpPr/>
          <p:nvPr/>
        </p:nvSpPr>
        <p:spPr>
          <a:xfrm>
            <a:off x="3152160" y="1683000"/>
            <a:ext cx="6095520" cy="365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Politician A’s question still demands an answer</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on whether any Iraqi opposition groups favour intense bombing.</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Politician B’s response does not address that point at all. Instead, he shifts the focus within the general topic to the crimes of Hussein’s regime and the Iraqi opposition’s desire to remove that regime.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While related to the topic, the response is not strictly relevant to the question raised and so can be seen to divert attention to ground that is easier to address. In so doing Politician B offers a Red Herring.</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82" name="CustomShape 2"/>
          <p:cNvSpPr/>
          <p:nvPr/>
        </p:nvSpPr>
        <p:spPr>
          <a:xfrm>
            <a:off x="1227240" y="2406240"/>
            <a:ext cx="3047760" cy="283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Arial"/>
              </a:rPr>
              <a:t>The key thing that has gone wrong in these examples is that the arguer has shifted the issue to another issue or another aspect of the same issue the fallacy lies in the irrelevance of the shift insofar as the initial issue or point is not returned to or addressed</a:t>
            </a:r>
          </a:p>
        </p:txBody>
      </p:sp>
      <p:pic>
        <p:nvPicPr>
          <p:cNvPr id="183" name="Picture 2"/>
          <p:cNvPicPr/>
          <p:nvPr/>
        </p:nvPicPr>
        <p:blipFill>
          <a:blip r:embed="rId2"/>
          <a:stretch/>
        </p:blipFill>
        <p:spPr>
          <a:xfrm>
            <a:off x="5759280" y="1589760"/>
            <a:ext cx="4519800" cy="3261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86" name="CustomShape 2"/>
          <p:cNvSpPr/>
          <p:nvPr/>
        </p:nvSpPr>
        <p:spPr>
          <a:xfrm>
            <a:off x="3152160" y="2277000"/>
            <a:ext cx="6095520" cy="255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b="1" strike="noStrike" spc="-1">
                <a:solidFill>
                  <a:srgbClr val="000000"/>
                </a:solidFill>
                <a:uFill>
                  <a:solidFill>
                    <a:srgbClr val="FFFFFF"/>
                  </a:solidFill>
                </a:uFill>
                <a:latin typeface="Frutiger-Bold"/>
              </a:rPr>
              <a:t>How to Treat Red Herring? Tips (Ask yourself the following questions)</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1. Has the issue been shifted in the course of an argument to another issue or different aspect of the same issue and not shifted back?</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2. Is the shift irrelevant to addressing the initial issue?</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57" name="CustomShape 2"/>
          <p:cNvSpPr/>
          <p:nvPr/>
        </p:nvSpPr>
        <p:spPr>
          <a:xfrm>
            <a:off x="5231520" y="1558800"/>
            <a:ext cx="6095520" cy="365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Many of you may be familiar with Socrates’ famous</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way of proceeding in Plato’s </a:t>
            </a:r>
            <a:r>
              <a:rPr lang="en-GB" sz="1800" b="0" i="1" strike="noStrike" spc="-1">
                <a:solidFill>
                  <a:srgbClr val="000000"/>
                </a:solidFill>
                <a:uFill>
                  <a:solidFill>
                    <a:srgbClr val="FFFFFF"/>
                  </a:solidFill>
                </a:uFill>
                <a:latin typeface="Melior-Italic"/>
              </a:rPr>
              <a:t>Dialogues</a:t>
            </a:r>
            <a:r>
              <a:rPr lang="en-GB" sz="1800" b="0" strike="noStrike" spc="-1">
                <a:solidFill>
                  <a:srgbClr val="000000"/>
                </a:solidFill>
                <a:uFill>
                  <a:solidFill>
                    <a:srgbClr val="FFFFFF"/>
                  </a:solidFill>
                </a:uFill>
                <a:latin typeface="Melior"/>
              </a:rPr>
              <a:t>.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In search of some important definition, such as the meaning of ‘courage’ or ‘friendship’, Socrates would seek out alleged experts who could provide the information required and engage them in discussion.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These discussions would have a structure to them whereby a definition or thesis was put forward by the “expert” and Socrates would then ask questions by means of which he gradually demonstrated that the definition failed, or ‘refuted’ the definition</a:t>
            </a:r>
            <a:endParaRPr lang="en-GB" sz="1800" b="0" strike="noStrike" spc="-1">
              <a:solidFill>
                <a:srgbClr val="000000"/>
              </a:solidFill>
              <a:uFill>
                <a:solidFill>
                  <a:srgbClr val="FFFFFF"/>
                </a:solidFill>
              </a:uFill>
              <a:latin typeface="Arial"/>
            </a:endParaRPr>
          </a:p>
        </p:txBody>
      </p:sp>
      <p:pic>
        <p:nvPicPr>
          <p:cNvPr id="58" name="Picture 2"/>
          <p:cNvPicPr/>
          <p:nvPr/>
        </p:nvPicPr>
        <p:blipFill>
          <a:blip r:embed="rId2"/>
          <a:stretch/>
        </p:blipFill>
        <p:spPr>
          <a:xfrm>
            <a:off x="1371600" y="1558800"/>
            <a:ext cx="2959560" cy="47674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89" name="CustomShape 2"/>
          <p:cNvSpPr/>
          <p:nvPr/>
        </p:nvSpPr>
        <p:spPr>
          <a:xfrm>
            <a:off x="279360" y="340560"/>
            <a:ext cx="27687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1" strike="noStrike" spc="-1">
                <a:solidFill>
                  <a:srgbClr val="000000"/>
                </a:solidFill>
                <a:uFill>
                  <a:solidFill>
                    <a:srgbClr val="FFFFFF"/>
                  </a:solidFill>
                </a:uFill>
                <a:latin typeface="Frutiger-Bold"/>
              </a:rPr>
              <a:t>3. Irrelevant Conclusion</a:t>
            </a:r>
            <a:endParaRPr lang="en-GB" sz="1800" b="0" strike="noStrike" spc="-1">
              <a:solidFill>
                <a:srgbClr val="000000"/>
              </a:solidFill>
              <a:uFill>
                <a:solidFill>
                  <a:srgbClr val="FFFFFF"/>
                </a:solidFill>
              </a:uFill>
              <a:latin typeface="Arial"/>
            </a:endParaRPr>
          </a:p>
        </p:txBody>
      </p:sp>
      <p:sp>
        <p:nvSpPr>
          <p:cNvPr id="190" name="CustomShape 3"/>
          <p:cNvSpPr/>
          <p:nvPr/>
        </p:nvSpPr>
        <p:spPr>
          <a:xfrm>
            <a:off x="1663920" y="2558880"/>
            <a:ext cx="2446200" cy="146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Crucial Idea = the argument, the conclusion does not follow from the premise.</a:t>
            </a:r>
            <a:endParaRPr lang="en-GB" sz="1800" b="0" strike="noStrike" spc="-1">
              <a:solidFill>
                <a:srgbClr val="000000"/>
              </a:solidFill>
              <a:uFill>
                <a:solidFill>
                  <a:srgbClr val="FFFFFF"/>
                </a:solidFill>
              </a:uFill>
              <a:latin typeface="Arial"/>
            </a:endParaRPr>
          </a:p>
        </p:txBody>
      </p:sp>
      <p:pic>
        <p:nvPicPr>
          <p:cNvPr id="191" name="Picture 2"/>
          <p:cNvPicPr/>
          <p:nvPr/>
        </p:nvPicPr>
        <p:blipFill>
          <a:blip r:embed="rId2"/>
          <a:stretch/>
        </p:blipFill>
        <p:spPr>
          <a:xfrm>
            <a:off x="5181480" y="1536120"/>
            <a:ext cx="5422680" cy="40669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94" name="CustomShape 2"/>
          <p:cNvSpPr/>
          <p:nvPr/>
        </p:nvSpPr>
        <p:spPr>
          <a:xfrm>
            <a:off x="3465000" y="2542680"/>
            <a:ext cx="5638320" cy="173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1" strike="noStrike" spc="-1">
                <a:solidFill>
                  <a:srgbClr val="000000"/>
                </a:solidFill>
                <a:uFill>
                  <a:solidFill>
                    <a:srgbClr val="FFFFFF"/>
                  </a:solidFill>
                </a:uFill>
                <a:latin typeface="Arial"/>
              </a:rPr>
              <a:t>EXAMPLE 1</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rPr>
              <a:t>There are more Elvis impersonators in the state of California than students at this institution. Therefore, there is no reason to be concerned about the rise in student numbers.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97" name="CustomShape 2"/>
          <p:cNvSpPr/>
          <p:nvPr/>
        </p:nvSpPr>
        <p:spPr>
          <a:xfrm>
            <a:off x="3136320" y="2109600"/>
            <a:ext cx="6095520" cy="310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Quite simply, in this imagined case there seems no obvious connection between what is said in the premise (the first statement) and what is concluded from it, as shown by the ‘therefore’.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What is important to note is that even if there </a:t>
            </a:r>
            <a:r>
              <a:rPr lang="en-GB" sz="1800" b="0" i="1" strike="noStrike" spc="-1">
                <a:solidFill>
                  <a:srgbClr val="000000"/>
                </a:solidFill>
                <a:uFill>
                  <a:solidFill>
                    <a:srgbClr val="FFFFFF"/>
                  </a:solidFill>
                </a:uFill>
                <a:latin typeface="Melior-Italic"/>
              </a:rPr>
              <a:t>are </a:t>
            </a:r>
            <a:r>
              <a:rPr lang="en-GB" sz="1800" b="0" strike="noStrike" spc="-1">
                <a:solidFill>
                  <a:srgbClr val="000000"/>
                </a:solidFill>
                <a:uFill>
                  <a:solidFill>
                    <a:srgbClr val="FFFFFF"/>
                  </a:solidFill>
                </a:uFill>
                <a:latin typeface="Melior"/>
              </a:rPr>
              <a:t>more Elvis impersonators in the state of California, that makes no difference to our reasons for believing the conclusion stated. What this means is that the truth or acceptability of a premise is a property quite separate from its relevance in a particular context.</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0" name="CustomShape 2"/>
          <p:cNvSpPr/>
          <p:nvPr/>
        </p:nvSpPr>
        <p:spPr>
          <a:xfrm>
            <a:off x="2261880" y="1295640"/>
            <a:ext cx="7371000" cy="420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1" strike="noStrike" spc="-1">
                <a:solidFill>
                  <a:srgbClr val="000000"/>
                </a:solidFill>
                <a:uFill>
                  <a:solidFill>
                    <a:srgbClr val="FFFFFF"/>
                  </a:solidFill>
                </a:uFill>
                <a:latin typeface="Arial"/>
              </a:rPr>
              <a:t>EXAMPLE 2</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rPr>
              <a:t>Retaining Canadian Control over a company, the Hudson’s Bay Company, which was about to be sold to an American company </a:t>
            </a: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Calibri"/>
              </a:rPr>
              <a:t>Many people thought that because of its historical significance, the company should be protected or remain under Canadian control. In response to this concern one correspondent argued</a:t>
            </a:r>
            <a:r>
              <a:rPr lang="en-GB" sz="1800" b="0" strike="noStrike" spc="-1">
                <a:solidFill>
                  <a:srgbClr val="000000"/>
                </a:solidFill>
                <a:uFill>
                  <a:solidFill>
                    <a:srgbClr val="FFFFFF"/>
                  </a:solidFill>
                </a:uFill>
                <a:latin typeface="Arial"/>
              </a:rPr>
              <a:t>(</a:t>
            </a:r>
            <a:r>
              <a:rPr lang="en-GB" sz="1800" b="0" i="1" strike="noStrike" spc="-1">
                <a:solidFill>
                  <a:srgbClr val="000000"/>
                </a:solidFill>
                <a:uFill>
                  <a:solidFill>
                    <a:srgbClr val="FFFFFF"/>
                  </a:solidFill>
                </a:uFill>
                <a:latin typeface="Arial"/>
              </a:rPr>
              <a:t>Globe and Mail</a:t>
            </a:r>
            <a:r>
              <a:rPr lang="en-GB" sz="1800" b="0" strike="noStrike" spc="-1">
                <a:solidFill>
                  <a:srgbClr val="000000"/>
                </a:solidFill>
                <a:uFill>
                  <a:solidFill>
                    <a:srgbClr val="FFFFFF"/>
                  </a:solidFill>
                </a:uFill>
                <a:latin typeface="Arial"/>
              </a:rPr>
              <a:t>, August 17, 2004) </a:t>
            </a: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rPr>
              <a:t>Recent letter writers have expressed a great deal of fondness for the historical exploits of Hudson’s Bay Co. This company was primarily responsible for manipulating and oppressing the native people, slaughtering millions of helpless animals in the name of fashion and generally being a greed-driven, me-first, ecologically uncaring corporation that worshipped the almighty dollar above all else.</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3" name="CustomShape 2"/>
          <p:cNvSpPr/>
          <p:nvPr/>
        </p:nvSpPr>
        <p:spPr>
          <a:xfrm>
            <a:off x="1387800" y="2278080"/>
            <a:ext cx="2486160" cy="310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First, we need to assure ourselves that the writer is intending to issue an argument.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This may be a case in which the best course is to invoke the Principle of Charity and judge this as an opinion</a:t>
            </a:r>
            <a:endParaRPr lang="en-GB" sz="1800" b="0" strike="noStrike" spc="-1">
              <a:solidFill>
                <a:srgbClr val="000000"/>
              </a:solidFill>
              <a:uFill>
                <a:solidFill>
                  <a:srgbClr val="FFFFFF"/>
                </a:solidFill>
              </a:uFill>
              <a:latin typeface="Arial"/>
            </a:endParaRPr>
          </a:p>
        </p:txBody>
      </p:sp>
      <p:pic>
        <p:nvPicPr>
          <p:cNvPr id="204" name="Picture 2"/>
          <p:cNvPicPr/>
          <p:nvPr/>
        </p:nvPicPr>
        <p:blipFill>
          <a:blip r:embed="rId2"/>
          <a:stretch/>
        </p:blipFill>
        <p:spPr>
          <a:xfrm>
            <a:off x="5682240" y="1411560"/>
            <a:ext cx="4239720" cy="37576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07" name="CustomShape 2"/>
          <p:cNvSpPr/>
          <p:nvPr/>
        </p:nvSpPr>
        <p:spPr>
          <a:xfrm>
            <a:off x="7311240" y="1411560"/>
            <a:ext cx="3881880" cy="365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But that seems inappropriate here because we have a clear disagreement with a point of view that has been previously expressed by others.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That point of view was the fondness felt for the historical traditions of the Hudson’s Bay Company, given as a reason for retaining it as a Canadian institution. This writer disagrees with that conclusion. So, we do have an argument here</a:t>
            </a:r>
            <a:endParaRPr lang="en-GB" sz="1800" b="0" strike="noStrike" spc="-1">
              <a:solidFill>
                <a:srgbClr val="000000"/>
              </a:solidFill>
              <a:uFill>
                <a:solidFill>
                  <a:srgbClr val="FFFFFF"/>
                </a:solidFill>
              </a:uFill>
              <a:latin typeface="Arial"/>
            </a:endParaRPr>
          </a:p>
        </p:txBody>
      </p:sp>
      <p:pic>
        <p:nvPicPr>
          <p:cNvPr id="208" name="Picture 2"/>
          <p:cNvPicPr/>
          <p:nvPr/>
        </p:nvPicPr>
        <p:blipFill>
          <a:blip r:embed="rId2"/>
          <a:stretch/>
        </p:blipFill>
        <p:spPr>
          <a:xfrm>
            <a:off x="1029960" y="1901160"/>
            <a:ext cx="4771800" cy="38095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11" name="CustomShape 2"/>
          <p:cNvSpPr/>
          <p:nvPr/>
        </p:nvSpPr>
        <p:spPr>
          <a:xfrm>
            <a:off x="3208320" y="1280520"/>
            <a:ext cx="6095520" cy="475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Next, we need to evaluate the relevance of the reasons given to the claim that the Hudson’s Bay Company should not be retained.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Are the past “crimes” recounted here relevant to the decision of whether to retain the company under Canadian control?</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Assuming that the writer considers the points to be relevant, we need to consider carefully whether there are connections between past misdemeanors and the value of retaining the institution.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This example illustrates once again that we must evaluate each case on its own merit and not use fallacy assessment as a simple matter of applying labels and dismissing arguments</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14" name="CustomShape 2"/>
          <p:cNvSpPr/>
          <p:nvPr/>
        </p:nvSpPr>
        <p:spPr>
          <a:xfrm>
            <a:off x="3192480" y="1950120"/>
            <a:ext cx="6095520" cy="255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1" strike="noStrike" spc="-1">
                <a:solidFill>
                  <a:srgbClr val="000000"/>
                </a:solidFill>
                <a:uFill>
                  <a:solidFill>
                    <a:srgbClr val="FFFFFF"/>
                  </a:solidFill>
                </a:uFill>
                <a:latin typeface="Melior"/>
              </a:rPr>
              <a:t>FUTHER READINGS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rPr>
              <a:t>The Straw Man Fallacy” in </a:t>
            </a:r>
            <a:r>
              <a:rPr lang="en-GB" sz="1800" b="0" i="1" strike="noStrike" spc="-1">
                <a:solidFill>
                  <a:srgbClr val="000000"/>
                </a:solidFill>
                <a:uFill>
                  <a:solidFill>
                    <a:srgbClr val="FFFFFF"/>
                  </a:solidFill>
                </a:uFill>
                <a:latin typeface="Arial"/>
              </a:rPr>
              <a:t>Logic and Argumentation</a:t>
            </a:r>
            <a:r>
              <a:rPr lang="en-GB" sz="1800" b="0" strike="noStrike" spc="-1">
                <a:solidFill>
                  <a:srgbClr val="000000"/>
                </a:solidFill>
                <a:uFill>
                  <a:solidFill>
                    <a:srgbClr val="FFFFFF"/>
                  </a:solidFill>
                </a:uFill>
                <a:latin typeface="Arial"/>
              </a:rPr>
              <a:t>, edited by Johan van Benthem, et al. (Amsterdam: Royal Netherlands Academy of Arts &amp; Sciences, 1996), pp. 115–128.</a:t>
            </a: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rPr>
              <a:t>Douglas Walton’s </a:t>
            </a:r>
            <a:r>
              <a:rPr lang="en-GB" sz="1800" b="0" i="1" strike="noStrike" spc="-1">
                <a:solidFill>
                  <a:srgbClr val="000000"/>
                </a:solidFill>
                <a:uFill>
                  <a:solidFill>
                    <a:srgbClr val="FFFFFF"/>
                  </a:solidFill>
                </a:uFill>
                <a:latin typeface="Arial"/>
              </a:rPr>
              <a:t>A Pragmatic Theory of Fallacy</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rPr>
              <a:t>(Tuscaloosa: University of Alabama Press, 1995),</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17" name="CustomShape 2"/>
          <p:cNvSpPr/>
          <p:nvPr/>
        </p:nvSpPr>
        <p:spPr>
          <a:xfrm>
            <a:off x="381240" y="292680"/>
            <a:ext cx="23252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Melior"/>
              </a:rPr>
              <a:t>Fallacies of Structure</a:t>
            </a:r>
            <a:endParaRPr lang="en-GB" sz="1800" b="0" strike="noStrike" spc="-1">
              <a:solidFill>
                <a:srgbClr val="000000"/>
              </a:solidFill>
              <a:uFill>
                <a:solidFill>
                  <a:srgbClr val="FFFFFF"/>
                </a:solidFill>
              </a:uFill>
              <a:latin typeface="Arial"/>
            </a:endParaRPr>
          </a:p>
        </p:txBody>
      </p:sp>
      <p:sp>
        <p:nvSpPr>
          <p:cNvPr id="218" name="CustomShape 3"/>
          <p:cNvSpPr/>
          <p:nvPr/>
        </p:nvSpPr>
        <p:spPr>
          <a:xfrm>
            <a:off x="4690080" y="1486080"/>
            <a:ext cx="62967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Melior"/>
              </a:rPr>
              <a:t>These fallacies concern the structure or form of an argument</a:t>
            </a:r>
            <a:endParaRPr lang="en-GB" sz="1800" b="0" strike="noStrike" spc="-1">
              <a:solidFill>
                <a:srgbClr val="000000"/>
              </a:solidFill>
              <a:uFill>
                <a:solidFill>
                  <a:srgbClr val="FFFFFF"/>
                </a:solidFill>
              </a:uFill>
              <a:latin typeface="Arial"/>
            </a:endParaRPr>
          </a:p>
        </p:txBody>
      </p:sp>
      <p:sp>
        <p:nvSpPr>
          <p:cNvPr id="219" name="CustomShape 4"/>
          <p:cNvSpPr/>
          <p:nvPr/>
        </p:nvSpPr>
        <p:spPr>
          <a:xfrm>
            <a:off x="1023120" y="2616840"/>
            <a:ext cx="3949920" cy="3382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Here, the argument is presented </a:t>
            </a:r>
            <a:r>
              <a:rPr lang="en-GB" sz="1800" b="0" i="1" strike="noStrike" spc="-1">
                <a:solidFill>
                  <a:srgbClr val="000000"/>
                </a:solidFill>
                <a:uFill>
                  <a:solidFill>
                    <a:srgbClr val="FFFFFF"/>
                  </a:solidFill>
                </a:uFill>
                <a:latin typeface="Melior-Italic"/>
              </a:rPr>
              <a:t>as if </a:t>
            </a:r>
            <a:r>
              <a:rPr lang="en-GB" sz="1800" b="0" strike="noStrike" spc="-1">
                <a:solidFill>
                  <a:srgbClr val="000000"/>
                </a:solidFill>
                <a:uFill>
                  <a:solidFill>
                    <a:srgbClr val="FFFFFF"/>
                  </a:solidFill>
                </a:uFill>
                <a:latin typeface="Melior"/>
              </a:rPr>
              <a:t>the conclusion must follow, given the truth of the premises. But in fact, because of the way terms or propositions within the argument have been organized, the conclusion does not follow from the premises</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Among fallacies of structure there are denying the antecedent and affirming the consequent (which we already reviewed in week 4</a:t>
            </a:r>
            <a:endParaRPr lang="en-GB" sz="1800" b="0" strike="noStrike" spc="-1">
              <a:solidFill>
                <a:srgbClr val="000000"/>
              </a:solidFill>
              <a:uFill>
                <a:solidFill>
                  <a:srgbClr val="FFFFFF"/>
                </a:solidFill>
              </a:uFill>
              <a:latin typeface="Arial"/>
            </a:endParaRPr>
          </a:p>
        </p:txBody>
      </p:sp>
      <p:pic>
        <p:nvPicPr>
          <p:cNvPr id="220" name="Picture 2"/>
          <p:cNvPicPr/>
          <p:nvPr/>
        </p:nvPicPr>
        <p:blipFill>
          <a:blip r:embed="rId2"/>
          <a:stretch/>
        </p:blipFill>
        <p:spPr>
          <a:xfrm>
            <a:off x="5630760" y="2510640"/>
            <a:ext cx="4913280" cy="29750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ustomShape 1"/>
          <p:cNvSpPr/>
          <p:nvPr/>
        </p:nvSpPr>
        <p:spPr>
          <a:xfrm>
            <a:off x="1331640" y="1869480"/>
            <a:ext cx="609552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But there are more such as the fallacy of distribution</a:t>
            </a:r>
            <a:endParaRPr lang="en-GB" sz="1800" b="0" strike="noStrike" spc="-1">
              <a:solidFill>
                <a:srgbClr val="000000"/>
              </a:solidFill>
              <a:uFill>
                <a:solidFill>
                  <a:srgbClr val="FFFFFF"/>
                </a:solidFill>
              </a:uFill>
              <a:latin typeface="Arial"/>
            </a:endParaRPr>
          </a:p>
        </p:txBody>
      </p:sp>
      <p:sp>
        <p:nvSpPr>
          <p:cNvPr id="222" name="CustomShape 2"/>
          <p:cNvSpPr/>
          <p:nvPr/>
        </p:nvSpPr>
        <p:spPr>
          <a:xfrm>
            <a:off x="1219320" y="2775240"/>
            <a:ext cx="3472920" cy="201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What does Distribution mean?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A term is said to be ‘distributed’ in a proposition when it is meant to refer to all members of the class of things that proposition denotes</a:t>
            </a:r>
            <a:endParaRPr lang="en-GB" sz="1800" b="0" strike="noStrike" spc="-1">
              <a:solidFill>
                <a:srgbClr val="000000"/>
              </a:solidFill>
              <a:uFill>
                <a:solidFill>
                  <a:srgbClr val="FFFFFF"/>
                </a:solidFill>
              </a:uFill>
              <a:latin typeface="Arial"/>
            </a:endParaRPr>
          </a:p>
        </p:txBody>
      </p:sp>
      <p:sp>
        <p:nvSpPr>
          <p:cNvPr id="223" name="CustomShape 3"/>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25"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pic>
        <p:nvPicPr>
          <p:cNvPr id="226" name="Picture 4"/>
          <p:cNvPicPr/>
          <p:nvPr/>
        </p:nvPicPr>
        <p:blipFill>
          <a:blip r:embed="rId2"/>
          <a:stretch/>
        </p:blipFill>
        <p:spPr>
          <a:xfrm>
            <a:off x="5358240" y="2598840"/>
            <a:ext cx="6257520" cy="28677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1" name="CustomShape 2"/>
          <p:cNvSpPr/>
          <p:nvPr/>
        </p:nvSpPr>
        <p:spPr>
          <a:xfrm>
            <a:off x="6485040" y="2045520"/>
            <a:ext cx="4828320" cy="310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Arial"/>
              </a:rPr>
              <a:t>In Plato’s Academy, where Aristotle received his formal training, this model was the basis of a number of structured games or exercises in which one disputant tried to refute the thesis put forward by another. </a:t>
            </a: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rPr>
              <a:t>The inquiry would follow certain accepted patterns and be governed by rules. If the right processes were followed, then any resulting</a:t>
            </a:r>
          </a:p>
          <a:p>
            <a:pPr>
              <a:lnSpc>
                <a:spcPct val="100000"/>
              </a:lnSpc>
            </a:pPr>
            <a:r>
              <a:rPr lang="en-GB" sz="1800" b="0" strike="noStrike" spc="-1">
                <a:solidFill>
                  <a:srgbClr val="000000"/>
                </a:solidFill>
                <a:uFill>
                  <a:solidFill>
                    <a:srgbClr val="FFFFFF"/>
                  </a:solidFill>
                </a:uFill>
                <a:latin typeface="Arial"/>
              </a:rPr>
              <a:t>refutation would be judged a real one. </a:t>
            </a:r>
          </a:p>
          <a:p>
            <a:pPr>
              <a:lnSpc>
                <a:spcPct val="100000"/>
              </a:lnSpc>
            </a:pPr>
            <a:endParaRPr lang="en-GB" sz="1800" b="0" strike="noStrike" spc="-1">
              <a:solidFill>
                <a:srgbClr val="000000"/>
              </a:solidFill>
              <a:uFill>
                <a:solidFill>
                  <a:srgbClr val="FFFFFF"/>
                </a:solidFill>
              </a:uFill>
              <a:latin typeface="Arial"/>
            </a:endParaRPr>
          </a:p>
        </p:txBody>
      </p:sp>
      <p:pic>
        <p:nvPicPr>
          <p:cNvPr id="62" name="Picture 2"/>
          <p:cNvPicPr/>
          <p:nvPr/>
        </p:nvPicPr>
        <p:blipFill>
          <a:blip r:embed="rId2"/>
          <a:stretch/>
        </p:blipFill>
        <p:spPr>
          <a:xfrm>
            <a:off x="797400" y="2304360"/>
            <a:ext cx="4905360" cy="36298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29" name="CustomShape 2"/>
          <p:cNvSpPr/>
          <p:nvPr/>
        </p:nvSpPr>
        <p:spPr>
          <a:xfrm>
            <a:off x="3056040" y="1708560"/>
            <a:ext cx="6095520" cy="255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To understand this sort of fallacy we can refer to a set of 3 rules which were formulated by Hamblin (p. 199). Violating any of these rules generate a structural fallacy</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1. The middle term must be distributed at least once.</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2. No term must be distributed in the conclusion that was not distributed in the premise in which it arose.</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3. There can only be one negative premise, and if there is, there must also be a negative conclusion</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CustomShape 1"/>
          <p:cNvSpPr/>
          <p:nvPr/>
        </p:nvSpPr>
        <p:spPr>
          <a:xfrm>
            <a:off x="311760" y="74088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32" name="CustomShape 2"/>
          <p:cNvSpPr/>
          <p:nvPr/>
        </p:nvSpPr>
        <p:spPr>
          <a:xfrm>
            <a:off x="603360" y="1535760"/>
            <a:ext cx="4578120" cy="393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1" strike="noStrike" spc="-1">
                <a:solidFill>
                  <a:srgbClr val="000000"/>
                </a:solidFill>
                <a:uFill>
                  <a:solidFill>
                    <a:srgbClr val="FFFFFF"/>
                  </a:solidFill>
                </a:uFill>
                <a:latin typeface="Arial"/>
              </a:rPr>
              <a:t>EXAMPLE 1 (violates 1)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rPr>
              <a:t>All people with conservative values support the war. Some religious leaders support the war. So, some religious leaders must have conservative values. We can see that this argument meets the conditions of having three propositions, two premises and a conclusion, and three terms, ‘people with conservative values’, ‘supporters of the war’, and ‘religious leaders’. </a:t>
            </a: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rPr>
              <a:t>Thus identified, the argument can be set out as follows:</a:t>
            </a:r>
          </a:p>
        </p:txBody>
      </p:sp>
      <p:pic>
        <p:nvPicPr>
          <p:cNvPr id="233" name="Picture 2"/>
          <p:cNvPicPr/>
          <p:nvPr/>
        </p:nvPicPr>
        <p:blipFill>
          <a:blip r:embed="rId2"/>
          <a:stretch/>
        </p:blipFill>
        <p:spPr>
          <a:xfrm>
            <a:off x="6455880" y="1695240"/>
            <a:ext cx="5159880" cy="28983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36" name="CustomShape 2"/>
          <p:cNvSpPr/>
          <p:nvPr/>
        </p:nvSpPr>
        <p:spPr>
          <a:xfrm>
            <a:off x="6352560" y="2090520"/>
            <a:ext cx="5354280" cy="228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Premise: All people with conservative values are supporters of the war.</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Premise: Some religious leaders are supporters of the war.</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Conclusion: Some religious leaders are people with conservative values</a:t>
            </a:r>
            <a:endParaRPr lang="en-GB" sz="1800" b="0" strike="noStrike" spc="-1">
              <a:solidFill>
                <a:srgbClr val="000000"/>
              </a:solidFill>
              <a:uFill>
                <a:solidFill>
                  <a:srgbClr val="FFFFFF"/>
                </a:solidFill>
              </a:uFill>
              <a:latin typeface="Arial"/>
            </a:endParaRPr>
          </a:p>
        </p:txBody>
      </p:sp>
      <p:pic>
        <p:nvPicPr>
          <p:cNvPr id="237" name="Picture 2"/>
          <p:cNvPicPr/>
          <p:nvPr/>
        </p:nvPicPr>
        <p:blipFill>
          <a:blip r:embed="rId2"/>
          <a:stretch/>
        </p:blipFill>
        <p:spPr>
          <a:xfrm>
            <a:off x="1086120" y="1672200"/>
            <a:ext cx="4290840" cy="3926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40" name="CustomShape 2"/>
          <p:cNvSpPr/>
          <p:nvPr/>
        </p:nvSpPr>
        <p:spPr>
          <a:xfrm>
            <a:off x="1203120" y="1729800"/>
            <a:ext cx="6095520" cy="420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Rule 1 tells us the middle term must be distributed at least once.</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rPr>
              <a:t>The middle term in a syllogism is the term that the two premises have in common. In this case, the middle term is ‘supporters of the war’. A valid syllogism shows the relationship of two terms in the conclusion by virtue of the relationship each has with a ‘middle’ term in the two premises. </a:t>
            </a: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rPr>
              <a:t>If the middle term is not distributed at least once, such that the entire class is referred to, then it is possible that the other terms are being related to a different portion of the</a:t>
            </a:r>
          </a:p>
          <a:p>
            <a:pPr>
              <a:lnSpc>
                <a:spcPct val="100000"/>
              </a:lnSpc>
            </a:pPr>
            <a:r>
              <a:rPr lang="en-GB" sz="1800" b="0" strike="noStrike" spc="-1">
                <a:solidFill>
                  <a:srgbClr val="000000"/>
                </a:solidFill>
                <a:uFill>
                  <a:solidFill>
                    <a:srgbClr val="FFFFFF"/>
                  </a:solidFill>
                </a:uFill>
                <a:latin typeface="Arial"/>
              </a:rPr>
              <a:t>middle term, in which case no conclusion can be drawn about the relationship between those other two terms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43" name="CustomShape 2"/>
          <p:cNvSpPr/>
          <p:nvPr/>
        </p:nvSpPr>
        <p:spPr>
          <a:xfrm>
            <a:off x="3208320" y="1937520"/>
            <a:ext cx="6095520" cy="310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The argument we are evaluating has the following Distribution pattern:</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Premise: All people with conservative values (distributed) are supporters of the war (undistributed).</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Premise: Some religious leaders (undistributed) are supporters of the war (undistributed).</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Conclusion: Some religious leaders (undistributed) are people with conservative values (undistributed).</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46" name="CustomShape 2"/>
          <p:cNvSpPr/>
          <p:nvPr/>
        </p:nvSpPr>
        <p:spPr>
          <a:xfrm>
            <a:off x="1548000" y="2743200"/>
            <a:ext cx="3440520" cy="173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The middle term, ‘supporters of the war’, is undistributed in both premises, so this argument has an invalid structure. We can say it commits the </a:t>
            </a:r>
            <a:r>
              <a:rPr lang="en-GB" sz="1800" b="1" strike="noStrike" spc="-1">
                <a:solidFill>
                  <a:srgbClr val="000000"/>
                </a:solidFill>
                <a:uFill>
                  <a:solidFill>
                    <a:srgbClr val="FFFFFF"/>
                  </a:solidFill>
                </a:uFill>
                <a:latin typeface="Melior"/>
              </a:rPr>
              <a:t>Fallacy of the Undistributed Middle</a:t>
            </a:r>
            <a:endParaRPr lang="en-GB" sz="1800" b="0" strike="noStrike" spc="-1">
              <a:solidFill>
                <a:srgbClr val="000000"/>
              </a:solidFill>
              <a:uFill>
                <a:solidFill>
                  <a:srgbClr val="FFFFFF"/>
                </a:solidFill>
              </a:uFill>
              <a:latin typeface="Arial"/>
            </a:endParaRPr>
          </a:p>
        </p:txBody>
      </p:sp>
      <p:sp>
        <p:nvSpPr>
          <p:cNvPr id="247" name="CustomShape 3"/>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48" name="CustomShape 4"/>
          <p:cNvSpPr/>
          <p:nvPr/>
        </p:nvSpPr>
        <p:spPr>
          <a:xfrm>
            <a:off x="307800" y="7920"/>
            <a:ext cx="304560" cy="304560"/>
          </a:xfrm>
          <a:prstGeom prst="rect">
            <a:avLst/>
          </a:prstGeom>
          <a:noFill/>
          <a:ln>
            <a:noFill/>
          </a:ln>
        </p:spPr>
        <p:style>
          <a:lnRef idx="0">
            <a:scrgbClr r="0" g="0" b="0"/>
          </a:lnRef>
          <a:fillRef idx="0">
            <a:scrgbClr r="0" g="0" b="0"/>
          </a:fillRef>
          <a:effectRef idx="0">
            <a:scrgbClr r="0" g="0" b="0"/>
          </a:effectRef>
          <a:fontRef idx="minor"/>
        </p:style>
      </p:sp>
      <p:pic>
        <p:nvPicPr>
          <p:cNvPr id="249" name="Picture 6"/>
          <p:cNvPicPr/>
          <p:nvPr/>
        </p:nvPicPr>
        <p:blipFill>
          <a:blip r:embed="rId2"/>
          <a:stretch/>
        </p:blipFill>
        <p:spPr>
          <a:xfrm>
            <a:off x="6869880" y="1680480"/>
            <a:ext cx="3469680" cy="35017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52" name="CustomShape 2"/>
          <p:cNvSpPr/>
          <p:nvPr/>
        </p:nvSpPr>
        <p:spPr>
          <a:xfrm>
            <a:off x="2253960" y="2534760"/>
            <a:ext cx="8217360" cy="173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The second rule can be violated when either of the terms in the conclusion is distributed but had not been distributed in the premise in which it arose.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This is means that the conclusion contains more information than the premises warrant, or, put another way, we are drawing a conclusion about all of a class denoted by the term based on information about only a portion of that class. </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55" name="CustomShape 2"/>
          <p:cNvSpPr/>
          <p:nvPr/>
        </p:nvSpPr>
        <p:spPr>
          <a:xfrm>
            <a:off x="1108440" y="2005200"/>
            <a:ext cx="4072680" cy="173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1" strike="noStrike" spc="-1">
                <a:solidFill>
                  <a:srgbClr val="000000"/>
                </a:solidFill>
                <a:uFill>
                  <a:solidFill>
                    <a:srgbClr val="FFFFFF"/>
                  </a:solidFill>
                </a:uFill>
                <a:latin typeface="Melior"/>
              </a:rPr>
              <a:t>EXAMPLE 2</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All Westerners are overconsumers. </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But no Japanese are Westerners.</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Therefore, no Japanese are overconsumers</a:t>
            </a:r>
            <a:endParaRPr lang="en-GB" sz="1800" b="0" strike="noStrike" spc="-1">
              <a:solidFill>
                <a:srgbClr val="000000"/>
              </a:solidFill>
              <a:uFill>
                <a:solidFill>
                  <a:srgbClr val="FFFFFF"/>
                </a:solidFill>
              </a:uFill>
              <a:latin typeface="Arial"/>
            </a:endParaRPr>
          </a:p>
        </p:txBody>
      </p:sp>
      <p:pic>
        <p:nvPicPr>
          <p:cNvPr id="256" name="Picture 2"/>
          <p:cNvPicPr/>
          <p:nvPr/>
        </p:nvPicPr>
        <p:blipFill>
          <a:blip r:embed="rId2"/>
          <a:stretch/>
        </p:blipFill>
        <p:spPr>
          <a:xfrm>
            <a:off x="5711400" y="1804680"/>
            <a:ext cx="4834080" cy="30124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59" name="CustomShape 2"/>
          <p:cNvSpPr/>
          <p:nvPr/>
        </p:nvSpPr>
        <p:spPr>
          <a:xfrm>
            <a:off x="3432960" y="1811160"/>
            <a:ext cx="6095520" cy="3382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Again, we have three propositions and three terms or classes of things. This argument can be set out to show the following Distribution pattern:</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Premise: All Westerners (distributed) are overconsumers</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(undistributed).</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Premise: No Japanese (distributed) are Westerners (distributed).</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Conclusion: No Japanese (distributed) are overconsumers (distributed).</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62" name="CustomShape 2"/>
          <p:cNvSpPr/>
          <p:nvPr/>
        </p:nvSpPr>
        <p:spPr>
          <a:xfrm>
            <a:off x="1026720" y="1884960"/>
            <a:ext cx="4451400" cy="365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We have two terms in the conclusion, ‘Japanese’ and ‘overconsumers’. The first of these is distributed in both the conclusion and the second premise.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But ‘overconsumers’ is distributed in the conclusion but not in the first premise. Since this is called the major premise, the term in it besides the middle term is called the major term.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The fallacy we have identified here is the </a:t>
            </a:r>
            <a:r>
              <a:rPr lang="en-GB" sz="1800" b="1" strike="noStrike" spc="-1">
                <a:solidFill>
                  <a:srgbClr val="000000"/>
                </a:solidFill>
                <a:uFill>
                  <a:solidFill>
                    <a:srgbClr val="FFFFFF"/>
                  </a:solidFill>
                </a:uFill>
                <a:latin typeface="Melior"/>
              </a:rPr>
              <a:t>Fallacy of the Illicit Major.</a:t>
            </a:r>
            <a:endParaRPr lang="en-GB" sz="1800" b="0" strike="noStrike" spc="-1">
              <a:solidFill>
                <a:srgbClr val="000000"/>
              </a:solidFill>
              <a:uFill>
                <a:solidFill>
                  <a:srgbClr val="FFFFFF"/>
                </a:solidFill>
              </a:uFill>
              <a:latin typeface="Arial"/>
            </a:endParaRPr>
          </a:p>
        </p:txBody>
      </p:sp>
      <p:pic>
        <p:nvPicPr>
          <p:cNvPr id="263" name="Picture 2"/>
          <p:cNvPicPr/>
          <p:nvPr/>
        </p:nvPicPr>
        <p:blipFill>
          <a:blip r:embed="rId2"/>
          <a:stretch/>
        </p:blipFill>
        <p:spPr>
          <a:xfrm>
            <a:off x="6675120" y="1572120"/>
            <a:ext cx="4510080" cy="3386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ustomShape 1"/>
          <p:cNvSpPr/>
          <p:nvPr/>
        </p:nvSpPr>
        <p:spPr>
          <a:xfrm>
            <a:off x="1636200" y="2422440"/>
            <a:ext cx="3520800" cy="255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But Aristotle also recognized</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that there could be refutations that appeared real but were</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not so.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These he called ‘sophistical’, thereby associating them with the argumentative practices of the Sophists</a:t>
            </a:r>
            <a:endParaRPr lang="en-GB" sz="1800" b="0" strike="noStrike" spc="-1">
              <a:solidFill>
                <a:srgbClr val="000000"/>
              </a:solidFill>
              <a:uFill>
                <a:solidFill>
                  <a:srgbClr val="FFFFFF"/>
                </a:solidFill>
              </a:uFill>
              <a:latin typeface="Arial"/>
            </a:endParaRPr>
          </a:p>
        </p:txBody>
      </p:sp>
      <p:sp>
        <p:nvSpPr>
          <p:cNvPr id="64" name="CustomShape 2"/>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66" name="Picture 2"/>
          <p:cNvPicPr/>
          <p:nvPr/>
        </p:nvPicPr>
        <p:blipFill>
          <a:blip r:embed="rId2"/>
          <a:stretch/>
        </p:blipFill>
        <p:spPr>
          <a:xfrm>
            <a:off x="6241320" y="1337400"/>
            <a:ext cx="4037040" cy="41684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66" name="CustomShape 2"/>
          <p:cNvSpPr/>
          <p:nvPr/>
        </p:nvSpPr>
        <p:spPr>
          <a:xfrm>
            <a:off x="8012880" y="2291400"/>
            <a:ext cx="3320280" cy="173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If the same problem had been with the term in the second, minor, premise and the conclusion, then we would have a </a:t>
            </a:r>
            <a:r>
              <a:rPr lang="en-GB" sz="1800" b="1" strike="noStrike" spc="-1">
                <a:solidFill>
                  <a:srgbClr val="000000"/>
                </a:solidFill>
                <a:uFill>
                  <a:solidFill>
                    <a:srgbClr val="FFFFFF"/>
                  </a:solidFill>
                </a:uFill>
                <a:latin typeface="Melior"/>
              </a:rPr>
              <a:t>Fallacy of the Illicit Minor</a:t>
            </a:r>
            <a:endParaRPr lang="en-GB" sz="1800" b="0" strike="noStrike" spc="-1">
              <a:solidFill>
                <a:srgbClr val="000000"/>
              </a:solidFill>
              <a:uFill>
                <a:solidFill>
                  <a:srgbClr val="FFFFFF"/>
                </a:solidFill>
              </a:uFill>
              <a:latin typeface="Arial"/>
            </a:endParaRPr>
          </a:p>
        </p:txBody>
      </p:sp>
      <p:pic>
        <p:nvPicPr>
          <p:cNvPr id="267" name="Picture 4"/>
          <p:cNvPicPr/>
          <p:nvPr/>
        </p:nvPicPr>
        <p:blipFill>
          <a:blip r:embed="rId2"/>
          <a:stretch/>
        </p:blipFill>
        <p:spPr>
          <a:xfrm>
            <a:off x="1470960" y="1474200"/>
            <a:ext cx="5819760" cy="4364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70" name="CustomShape 2"/>
          <p:cNvSpPr/>
          <p:nvPr/>
        </p:nvSpPr>
        <p:spPr>
          <a:xfrm>
            <a:off x="1100520" y="1588320"/>
            <a:ext cx="3454920" cy="393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1" strike="noStrike" spc="-1">
                <a:solidFill>
                  <a:srgbClr val="000000"/>
                </a:solidFill>
                <a:uFill>
                  <a:solidFill>
                    <a:srgbClr val="FFFFFF"/>
                  </a:solidFill>
                </a:uFill>
                <a:latin typeface="Melior"/>
              </a:rPr>
              <a:t>EXAMPLE 3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No Third World countries are free from the AIDS epidemic. And not all Third World countries have economies that can afford the cost of drugs needed to fight the AIDS epidemic. So, not all Third World countries that have economies that can afford the cost of drugs needed</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to fight the AIDS epidemic are free from the AIDS epidemic</a:t>
            </a:r>
            <a:endParaRPr lang="en-GB" sz="1800" b="0" strike="noStrike" spc="-1">
              <a:solidFill>
                <a:srgbClr val="000000"/>
              </a:solidFill>
              <a:uFill>
                <a:solidFill>
                  <a:srgbClr val="FFFFFF"/>
                </a:solidFill>
              </a:uFill>
              <a:latin typeface="Arial"/>
            </a:endParaRPr>
          </a:p>
        </p:txBody>
      </p:sp>
      <p:sp>
        <p:nvSpPr>
          <p:cNvPr id="271" name="CustomShape 3"/>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pic>
        <p:nvPicPr>
          <p:cNvPr id="272" name="Picture 4"/>
          <p:cNvPicPr/>
          <p:nvPr/>
        </p:nvPicPr>
        <p:blipFill>
          <a:blip r:embed="rId2"/>
          <a:stretch/>
        </p:blipFill>
        <p:spPr>
          <a:xfrm>
            <a:off x="5752080" y="1745280"/>
            <a:ext cx="5441040" cy="28465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75" name="CustomShape 2"/>
          <p:cNvSpPr/>
          <p:nvPr/>
        </p:nvSpPr>
        <p:spPr>
          <a:xfrm>
            <a:off x="7026480" y="2045520"/>
            <a:ext cx="3817800" cy="255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The problem with this argument is that each of the propositions excludes classes from each other. On this basis, no conclusion can be drawn about any relationship between the classes.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The fallacy described here is called the </a:t>
            </a:r>
            <a:r>
              <a:rPr lang="en-GB" sz="1800" b="1" strike="noStrike" spc="-1">
                <a:solidFill>
                  <a:srgbClr val="000000"/>
                </a:solidFill>
                <a:uFill>
                  <a:solidFill>
                    <a:srgbClr val="FFFFFF"/>
                  </a:solidFill>
                </a:uFill>
                <a:latin typeface="Melior"/>
              </a:rPr>
              <a:t>Fallacy of Negativity</a:t>
            </a:r>
            <a:endParaRPr lang="en-GB" sz="1800" b="0" strike="noStrike" spc="-1">
              <a:solidFill>
                <a:srgbClr val="000000"/>
              </a:solidFill>
              <a:uFill>
                <a:solidFill>
                  <a:srgbClr val="FFFFFF"/>
                </a:solidFill>
              </a:uFill>
              <a:latin typeface="Arial"/>
            </a:endParaRPr>
          </a:p>
        </p:txBody>
      </p:sp>
      <p:pic>
        <p:nvPicPr>
          <p:cNvPr id="276" name="Picture 2"/>
          <p:cNvPicPr/>
          <p:nvPr/>
        </p:nvPicPr>
        <p:blipFill>
          <a:blip r:embed="rId2"/>
          <a:stretch/>
        </p:blipFill>
        <p:spPr>
          <a:xfrm>
            <a:off x="871200" y="2502000"/>
            <a:ext cx="5113800" cy="35794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79" name="CustomShape 2"/>
          <p:cNvSpPr/>
          <p:nvPr/>
        </p:nvSpPr>
        <p:spPr>
          <a:xfrm>
            <a:off x="1026720" y="2061360"/>
            <a:ext cx="3705480" cy="365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Slippery Slope reasoning is a type of negative reasoning from consequences, distinguished by the presence of a causal chain leading from the proposed action to the negative outcome.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In its most straightforward form, the argument includes a crucial premise in which it is maintained that the proposed action will (or probably will) lead to a series of causally connected actions</a:t>
            </a:r>
            <a:endParaRPr lang="en-GB" sz="1800" b="0" strike="noStrike" spc="-1">
              <a:solidFill>
                <a:srgbClr val="000000"/>
              </a:solidFill>
              <a:uFill>
                <a:solidFill>
                  <a:srgbClr val="FFFFFF"/>
                </a:solidFill>
              </a:uFill>
              <a:latin typeface="Arial"/>
            </a:endParaRPr>
          </a:p>
        </p:txBody>
      </p:sp>
      <p:sp>
        <p:nvSpPr>
          <p:cNvPr id="280" name="CustomShape 3"/>
          <p:cNvSpPr/>
          <p:nvPr/>
        </p:nvSpPr>
        <p:spPr>
          <a:xfrm>
            <a:off x="468360" y="316800"/>
            <a:ext cx="42516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1" strike="noStrike" spc="-1">
                <a:solidFill>
                  <a:srgbClr val="000000"/>
                </a:solidFill>
                <a:uFill>
                  <a:solidFill>
                    <a:srgbClr val="FFFFFF"/>
                  </a:solidFill>
                </a:uFill>
                <a:latin typeface="Melior"/>
              </a:rPr>
              <a:t>Slippery Slope (a fallacy of correlation) </a:t>
            </a:r>
            <a:endParaRPr lang="en-GB" sz="1800" b="0" strike="noStrike" spc="-1">
              <a:solidFill>
                <a:srgbClr val="000000"/>
              </a:solidFill>
              <a:uFill>
                <a:solidFill>
                  <a:srgbClr val="FFFFFF"/>
                </a:solidFill>
              </a:uFill>
              <a:latin typeface="Arial"/>
            </a:endParaRPr>
          </a:p>
        </p:txBody>
      </p:sp>
      <p:pic>
        <p:nvPicPr>
          <p:cNvPr id="281" name="Picture 2"/>
          <p:cNvPicPr/>
          <p:nvPr/>
        </p:nvPicPr>
        <p:blipFill>
          <a:blip r:embed="rId2"/>
          <a:stretch/>
        </p:blipFill>
        <p:spPr>
          <a:xfrm>
            <a:off x="5653800" y="1936080"/>
            <a:ext cx="5326560" cy="29970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84" name="CustomShape 2"/>
          <p:cNvSpPr/>
          <p:nvPr/>
        </p:nvSpPr>
        <p:spPr>
          <a:xfrm>
            <a:off x="6930360" y="1588320"/>
            <a:ext cx="4563720" cy="283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The debates in several Western nations over the merits of same-sex marriage (and the subsequent enabling legislation in some) have led to a range of arguments opposing such an idea on the basis of the likely consequences. The following is a brief extract from one such discussion, accessed May 23, 2004,</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http://www.family.org/cforum/extras/a0032427.cfm:</a:t>
            </a:r>
            <a:endParaRPr lang="en-GB" sz="1800" b="0" strike="noStrike" spc="-1">
              <a:solidFill>
                <a:srgbClr val="000000"/>
              </a:solidFill>
              <a:uFill>
                <a:solidFill>
                  <a:srgbClr val="FFFFFF"/>
                </a:solidFill>
              </a:uFill>
              <a:latin typeface="Arial"/>
            </a:endParaRPr>
          </a:p>
        </p:txBody>
      </p:sp>
      <p:pic>
        <p:nvPicPr>
          <p:cNvPr id="285" name="Picture 2"/>
          <p:cNvPicPr/>
          <p:nvPr/>
        </p:nvPicPr>
        <p:blipFill>
          <a:blip r:embed="rId2"/>
          <a:stretch/>
        </p:blipFill>
        <p:spPr>
          <a:xfrm>
            <a:off x="1238400" y="2512440"/>
            <a:ext cx="5001480" cy="28184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88" name="CustomShape 2"/>
          <p:cNvSpPr/>
          <p:nvPr/>
        </p:nvSpPr>
        <p:spPr>
          <a:xfrm>
            <a:off x="1435680" y="2743200"/>
            <a:ext cx="4178520" cy="283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‘First, when the State sanctions homosexual relationships and gives them its blessing, the younger generation becomes confused about sexual identity and quickly loses its understanding of lifelong commitments, emotional bonding, sexual purity, the role of children in a family, and from a spiritual perspective, the “sanctity” of marriage</a:t>
            </a:r>
            <a:endParaRPr lang="en-GB" sz="1800" b="0" strike="noStrike" spc="-1">
              <a:solidFill>
                <a:srgbClr val="000000"/>
              </a:solidFill>
              <a:uFill>
                <a:solidFill>
                  <a:srgbClr val="FFFFFF"/>
                </a:solidFill>
              </a:uFill>
              <a:latin typeface="Arial"/>
            </a:endParaRPr>
          </a:p>
        </p:txBody>
      </p:sp>
      <p:pic>
        <p:nvPicPr>
          <p:cNvPr id="289" name="Picture 2"/>
          <p:cNvPicPr/>
          <p:nvPr/>
        </p:nvPicPr>
        <p:blipFill>
          <a:blip r:embed="rId2"/>
          <a:stretch/>
        </p:blipFill>
        <p:spPr>
          <a:xfrm>
            <a:off x="6807600" y="1526400"/>
            <a:ext cx="4268880" cy="2845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92" name="CustomShape 2"/>
          <p:cNvSpPr/>
          <p:nvPr/>
        </p:nvSpPr>
        <p:spPr>
          <a:xfrm>
            <a:off x="6865920" y="2173680"/>
            <a:ext cx="4435200" cy="255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…Marriage is reduced to something of a partnership that provides attractive benefits and sexual convenience, but cannot offer the intimacy described in Genesis. Cohabitation and short-term relationships are the inevitable result. Ask the Norwegians, the Swedes, and the people from the Netherlands. That is exactly what is happening there’.</a:t>
            </a:r>
            <a:endParaRPr lang="en-GB" sz="1800" b="0" strike="noStrike" spc="-1">
              <a:solidFill>
                <a:srgbClr val="000000"/>
              </a:solidFill>
              <a:uFill>
                <a:solidFill>
                  <a:srgbClr val="FFFFFF"/>
                </a:solidFill>
              </a:uFill>
              <a:latin typeface="Arial"/>
            </a:endParaRPr>
          </a:p>
        </p:txBody>
      </p:sp>
      <p:sp>
        <p:nvSpPr>
          <p:cNvPr id="293" name="CustomShape 3"/>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94" name="CustomShape 4"/>
          <p:cNvSpPr/>
          <p:nvPr/>
        </p:nvSpPr>
        <p:spPr>
          <a:xfrm>
            <a:off x="307800" y="7920"/>
            <a:ext cx="304560" cy="304560"/>
          </a:xfrm>
          <a:prstGeom prst="rect">
            <a:avLst/>
          </a:prstGeom>
          <a:noFill/>
          <a:ln>
            <a:noFill/>
          </a:ln>
        </p:spPr>
        <p:style>
          <a:lnRef idx="0">
            <a:scrgbClr r="0" g="0" b="0"/>
          </a:lnRef>
          <a:fillRef idx="0">
            <a:scrgbClr r="0" g="0" b="0"/>
          </a:fillRef>
          <a:effectRef idx="0">
            <a:scrgbClr r="0" g="0" b="0"/>
          </a:effectRef>
          <a:fontRef idx="minor"/>
        </p:style>
      </p:sp>
      <p:pic>
        <p:nvPicPr>
          <p:cNvPr id="295" name="Picture 8"/>
          <p:cNvPicPr/>
          <p:nvPr/>
        </p:nvPicPr>
        <p:blipFill>
          <a:blip r:embed="rId2"/>
          <a:stretch/>
        </p:blipFill>
        <p:spPr>
          <a:xfrm>
            <a:off x="877320" y="2293920"/>
            <a:ext cx="5286600" cy="2766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98" name="CustomShape 2"/>
          <p:cNvSpPr/>
          <p:nvPr/>
        </p:nvSpPr>
        <p:spPr>
          <a:xfrm>
            <a:off x="1275480" y="2017800"/>
            <a:ext cx="3288240" cy="3382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As in many Slippery Slope arguments, the conclusion in this one is implicit: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we do not want the final consequence in the series (cohabitation and short-term relationships) to occur and so we should not take the first step, which is to allow the state to sanction same-sex relationships/marriages</a:t>
            </a:r>
            <a:endParaRPr lang="en-GB" sz="1800" b="0" strike="noStrike" spc="-1">
              <a:solidFill>
                <a:srgbClr val="000000"/>
              </a:solidFill>
              <a:uFill>
                <a:solidFill>
                  <a:srgbClr val="FFFFFF"/>
                </a:solidFill>
              </a:uFill>
              <a:latin typeface="Arial"/>
            </a:endParaRPr>
          </a:p>
        </p:txBody>
      </p:sp>
      <p:pic>
        <p:nvPicPr>
          <p:cNvPr id="299" name="Picture 2"/>
          <p:cNvPicPr/>
          <p:nvPr/>
        </p:nvPicPr>
        <p:blipFill>
          <a:blip r:embed="rId2"/>
          <a:stretch/>
        </p:blipFill>
        <p:spPr>
          <a:xfrm>
            <a:off x="5446080" y="932760"/>
            <a:ext cx="5747040" cy="41320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302" name="CustomShape 2"/>
          <p:cNvSpPr/>
          <p:nvPr/>
        </p:nvSpPr>
        <p:spPr>
          <a:xfrm>
            <a:off x="7323120" y="1504080"/>
            <a:ext cx="4050360" cy="365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The core premise in the argument is the causal premise, which presents two links.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As a first causal step, the younger generation will become “confused about sexual identity” and lose its  understanding of a range of things related to relationships.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This in turn will lead (inevitably) to the second step of cohabitation and short-term relationships</a:t>
            </a:r>
            <a:endParaRPr lang="en-GB" sz="1800" b="0" strike="noStrike" spc="-1">
              <a:solidFill>
                <a:srgbClr val="000000"/>
              </a:solidFill>
              <a:uFill>
                <a:solidFill>
                  <a:srgbClr val="FFFFFF"/>
                </a:solidFill>
              </a:uFill>
              <a:latin typeface="Arial"/>
            </a:endParaRPr>
          </a:p>
        </p:txBody>
      </p:sp>
      <p:sp>
        <p:nvSpPr>
          <p:cNvPr id="303" name="CustomShape 3"/>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pic>
        <p:nvPicPr>
          <p:cNvPr id="304" name="Picture 4"/>
          <p:cNvPicPr/>
          <p:nvPr/>
        </p:nvPicPr>
        <p:blipFill>
          <a:blip r:embed="rId2"/>
          <a:stretch/>
        </p:blipFill>
        <p:spPr>
          <a:xfrm>
            <a:off x="1062000" y="2446560"/>
            <a:ext cx="5501520" cy="27507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307" name="CustomShape 2"/>
          <p:cNvSpPr/>
          <p:nvPr/>
        </p:nvSpPr>
        <p:spPr>
          <a:xfrm>
            <a:off x="1146960" y="2046600"/>
            <a:ext cx="9007200" cy="255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Good Slippery Slope arguments will present causal links that are plausible (while not guaranteed) and a consequence that is clearly negative.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The argument here does neither.</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We have no obvious reason to think that legislation to permit one segment of society to marry will cause a whole generation to become confused about their sexual identity (for some, it could have the opposite effect). Nor would we expect that generation “quickly” to lose its understanding of life-long relationships. If anything, it would witness an expanded range of such examples.</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CustomShape 1"/>
          <p:cNvSpPr/>
          <p:nvPr/>
        </p:nvSpPr>
        <p:spPr>
          <a:xfrm>
            <a:off x="7451640" y="1363680"/>
            <a:ext cx="3897720" cy="393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The Sophists were itinerant teachers in fifth-century Greece. Various doctrines and practices are attributed to them, but the picture is less than clear, becauseof our need to rely on the testimonies of Plato and Aristotle (both firm opponents</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of the Sophists.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It does seem, though, that</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to consider all of their reasoning fallacious would be doing a great injustice to the complexity of their thought</a:t>
            </a:r>
            <a:endParaRPr lang="en-GB" sz="1800" b="0" strike="noStrike" spc="-1">
              <a:solidFill>
                <a:srgbClr val="000000"/>
              </a:solidFill>
              <a:uFill>
                <a:solidFill>
                  <a:srgbClr val="FFFFFF"/>
                </a:solidFill>
              </a:uFill>
              <a:latin typeface="Arial"/>
            </a:endParaRPr>
          </a:p>
        </p:txBody>
      </p:sp>
      <p:sp>
        <p:nvSpPr>
          <p:cNvPr id="68" name="CustomShape 2"/>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70" name="Picture 2"/>
          <p:cNvPicPr/>
          <p:nvPr/>
        </p:nvPicPr>
        <p:blipFill>
          <a:blip r:embed="rId2"/>
          <a:stretch/>
        </p:blipFill>
        <p:spPr>
          <a:xfrm>
            <a:off x="1029960" y="2253960"/>
            <a:ext cx="4876560" cy="36572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310" name="CustomShape 2"/>
          <p:cNvSpPr/>
          <p:nvPr/>
        </p:nvSpPr>
        <p:spPr>
          <a:xfrm>
            <a:off x="2743200" y="2077560"/>
            <a:ext cx="7138440" cy="228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The next step to cohabitation and short-term relationships is also not obvious. While an increase in cohabitation might well occur in coming decades, the factors influencing that may already be in place,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since we currently see such a trend in some societies, so linking this to state sanctioning of homosexual relationships requires considerable argumentation that is not present</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313" name="CustomShape 2"/>
          <p:cNvSpPr/>
          <p:nvPr/>
        </p:nvSpPr>
        <p:spPr>
          <a:xfrm>
            <a:off x="1515960" y="2246040"/>
            <a:ext cx="2590560" cy="283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In effect, the arguer is implying that the proposal would lead to the end of traditional marriage even in heterosexual communities, and that is a jump unwarranted by anything provided here.</a:t>
            </a:r>
            <a:endParaRPr lang="en-GB" sz="1800" b="0" strike="noStrike" spc="-1">
              <a:solidFill>
                <a:srgbClr val="000000"/>
              </a:solidFill>
              <a:uFill>
                <a:solidFill>
                  <a:srgbClr val="FFFFFF"/>
                </a:solidFill>
              </a:uFill>
              <a:latin typeface="Arial"/>
            </a:endParaRPr>
          </a:p>
        </p:txBody>
      </p:sp>
      <p:pic>
        <p:nvPicPr>
          <p:cNvPr id="314" name="Picture 2"/>
          <p:cNvPicPr/>
          <p:nvPr/>
        </p:nvPicPr>
        <p:blipFill>
          <a:blip r:embed="rId2"/>
          <a:stretch/>
        </p:blipFill>
        <p:spPr>
          <a:xfrm>
            <a:off x="5041080" y="1647000"/>
            <a:ext cx="6152040" cy="34606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317" name="CustomShape 2"/>
          <p:cNvSpPr/>
          <p:nvPr/>
        </p:nvSpPr>
        <p:spPr>
          <a:xfrm>
            <a:off x="1295640" y="2093760"/>
            <a:ext cx="9897480" cy="228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Finally, the negative factor concerns the undesirability of the consequence.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Arguably, the immediate audience for this argument would find widespread cohabitation and short-term relationships, rather than traditional marriages, undesirable. But the larger audience that would be affected by such a change in social policy may not see this as undesirable.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In sum, we have grounds for judging this argument to be fallacious, and the fallacy in question is that of the </a:t>
            </a:r>
            <a:r>
              <a:rPr lang="en-GB" sz="1800" b="1" strike="noStrike" spc="-1">
                <a:solidFill>
                  <a:srgbClr val="000000"/>
                </a:solidFill>
                <a:uFill>
                  <a:solidFill>
                    <a:srgbClr val="FFFFFF"/>
                  </a:solidFill>
                </a:uFill>
                <a:latin typeface="Melior"/>
              </a:rPr>
              <a:t>Slippery Slope</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 name="Picture 2"/>
          <p:cNvPicPr/>
          <p:nvPr/>
        </p:nvPicPr>
        <p:blipFill>
          <a:blip r:embed="rId2"/>
          <a:stretch/>
        </p:blipFill>
        <p:spPr>
          <a:xfrm>
            <a:off x="2462400" y="1308960"/>
            <a:ext cx="7534440" cy="4051800"/>
          </a:xfrm>
          <a:prstGeom prst="rect">
            <a:avLst/>
          </a:prstGeom>
          <a:ln>
            <a:noFill/>
          </a:ln>
        </p:spPr>
      </p:pic>
      <p:sp>
        <p:nvSpPr>
          <p:cNvPr id="319"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CustomShape 1"/>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73" name="CustomShape 2"/>
          <p:cNvSpPr/>
          <p:nvPr/>
        </p:nvSpPr>
        <p:spPr>
          <a:xfrm>
            <a:off x="3024000" y="2291400"/>
            <a:ext cx="6047640" cy="201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The first six members of the list of thirteen in the </a:t>
            </a:r>
            <a:r>
              <a:rPr lang="en-GB" sz="1800" b="0" i="1" strike="noStrike" spc="-1">
                <a:solidFill>
                  <a:srgbClr val="000000"/>
                </a:solidFill>
                <a:uFill>
                  <a:solidFill>
                    <a:srgbClr val="FFFFFF"/>
                  </a:solidFill>
                </a:uFill>
                <a:latin typeface="Melior-Italic"/>
              </a:rPr>
              <a:t>Sophistical Refutations </a:t>
            </a:r>
            <a:r>
              <a:rPr lang="en-GB" sz="1800" b="0" strike="noStrike" spc="-1">
                <a:solidFill>
                  <a:srgbClr val="000000"/>
                </a:solidFill>
                <a:uFill>
                  <a:solidFill>
                    <a:srgbClr val="FFFFFF"/>
                  </a:solidFill>
                </a:uFill>
                <a:latin typeface="Melior"/>
              </a:rPr>
              <a:t>belong to his classification of refutations that depend on language: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1. Equivocation, 2. Amphiboly, 3. Combination of Words,</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4. Division of Words, 5. Accent, and 6. Form of Expression. </a:t>
            </a:r>
            <a:endParaRPr lang="en-GB"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CustomShape 1"/>
          <p:cNvSpPr/>
          <p:nvPr/>
        </p:nvSpPr>
        <p:spPr>
          <a:xfrm>
            <a:off x="3457080" y="2318040"/>
            <a:ext cx="5582160" cy="173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800" b="0" strike="noStrike" spc="-1">
                <a:solidFill>
                  <a:srgbClr val="000000"/>
                </a:solidFill>
                <a:uFill>
                  <a:solidFill>
                    <a:srgbClr val="FFFFFF"/>
                  </a:solidFill>
                </a:uFill>
                <a:latin typeface="Melior"/>
              </a:rPr>
              <a:t>The remaining refutations are placed in a category that does not depend on language: </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Melior"/>
              </a:rPr>
              <a:t>7. Accident, 8. </a:t>
            </a:r>
            <a:r>
              <a:rPr lang="en-GB" sz="1800" b="0" i="1" strike="noStrike" spc="-1">
                <a:solidFill>
                  <a:srgbClr val="000000"/>
                </a:solidFill>
                <a:uFill>
                  <a:solidFill>
                    <a:srgbClr val="FFFFFF"/>
                  </a:solidFill>
                </a:uFill>
                <a:latin typeface="Melior-Italic"/>
              </a:rPr>
              <a:t>Secundum quid</a:t>
            </a:r>
            <a:r>
              <a:rPr lang="en-GB" sz="1800" b="0" strike="noStrike" spc="-1">
                <a:solidFill>
                  <a:srgbClr val="000000"/>
                </a:solidFill>
                <a:uFill>
                  <a:solidFill>
                    <a:srgbClr val="FFFFFF"/>
                  </a:solidFill>
                </a:uFill>
                <a:latin typeface="Melior"/>
              </a:rPr>
              <a:t>, 9. Consequent, 10. Noncause, 11. Begging the Question, 12. </a:t>
            </a:r>
            <a:r>
              <a:rPr lang="en-GB" sz="1800" b="0" i="1" strike="noStrike" spc="-1">
                <a:solidFill>
                  <a:srgbClr val="000000"/>
                </a:solidFill>
                <a:uFill>
                  <a:solidFill>
                    <a:srgbClr val="FFFFFF"/>
                  </a:solidFill>
                </a:uFill>
                <a:latin typeface="Melior-Italic"/>
              </a:rPr>
              <a:t>Ignoratio Elenchi</a:t>
            </a:r>
            <a:r>
              <a:rPr lang="en-GB" sz="1800" b="0" strike="noStrike" spc="-1">
                <a:solidFill>
                  <a:srgbClr val="000000"/>
                </a:solidFill>
                <a:uFill>
                  <a:solidFill>
                    <a:srgbClr val="FFFFFF"/>
                  </a:solidFill>
                </a:uFill>
                <a:latin typeface="Melior"/>
              </a:rPr>
              <a:t>, and 13. Many Questions</a:t>
            </a:r>
            <a:endParaRPr lang="en-GB" sz="1800" b="0" strike="noStrike" spc="-1">
              <a:solidFill>
                <a:srgbClr val="000000"/>
              </a:solidFill>
              <a:uFill>
                <a:solidFill>
                  <a:srgbClr val="FFFFFF"/>
                </a:solidFill>
              </a:uFill>
              <a:latin typeface="Arial"/>
            </a:endParaRPr>
          </a:p>
        </p:txBody>
      </p:sp>
      <p:sp>
        <p:nvSpPr>
          <p:cNvPr id="76" name="CustomShape 2"/>
          <p:cNvSpPr/>
          <p:nvPr/>
        </p:nvSpPr>
        <p:spPr>
          <a:xfrm>
            <a:off x="263520" y="789120"/>
            <a:ext cx="11443320" cy="41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207</TotalTime>
  <Words>4708</Words>
  <Application>Microsoft Office PowerPoint</Application>
  <PresentationFormat>Широкоэкранный</PresentationFormat>
  <Paragraphs>284</Paragraphs>
  <Slides>73</Slides>
  <Notes>0</Notes>
  <HiddenSlides>1</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73</vt:i4>
      </vt:variant>
    </vt:vector>
  </HeadingPairs>
  <TitlesOfParts>
    <vt:vector size="85" baseType="lpstr">
      <vt:lpstr>Arial</vt:lpstr>
      <vt:lpstr>Calibri</vt:lpstr>
      <vt:lpstr>CMMI9</vt:lpstr>
      <vt:lpstr>Frutiger-Bold</vt:lpstr>
      <vt:lpstr>Melior</vt:lpstr>
      <vt:lpstr>Melior-Bold</vt:lpstr>
      <vt:lpstr>Melior-Italic</vt:lpstr>
      <vt:lpstr>StarSymbol</vt:lpstr>
      <vt:lpstr>Symbol</vt:lpstr>
      <vt:lpstr>Times New Roman</vt:lpstr>
      <vt:lpstr>Wingdings</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Mirko Farina</dc:creator>
  <dc:description/>
  <cp:lastModifiedBy>Prova Prova</cp:lastModifiedBy>
  <cp:revision>22</cp:revision>
  <dcterms:created xsi:type="dcterms:W3CDTF">2019-10-12T03:51:12Z</dcterms:created>
  <dcterms:modified xsi:type="dcterms:W3CDTF">2020-08-22T06:06:12Z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73</vt:i4>
  </property>
</Properties>
</file>